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80" r:id="rId3"/>
    <p:sldId id="283" r:id="rId4"/>
    <p:sldId id="281" r:id="rId5"/>
    <p:sldId id="284" r:id="rId6"/>
    <p:sldId id="285" r:id="rId7"/>
    <p:sldId id="28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6" r:id="rId21"/>
    <p:sldId id="287" r:id="rId22"/>
    <p:sldId id="305" r:id="rId23"/>
    <p:sldId id="307" r:id="rId24"/>
    <p:sldId id="308" r:id="rId25"/>
    <p:sldId id="309" r:id="rId26"/>
    <p:sldId id="310" r:id="rId27"/>
    <p:sldId id="312" r:id="rId28"/>
    <p:sldId id="328" r:id="rId29"/>
    <p:sldId id="313" r:id="rId30"/>
    <p:sldId id="321" r:id="rId31"/>
    <p:sldId id="315" r:id="rId32"/>
    <p:sldId id="322" r:id="rId33"/>
    <p:sldId id="316" r:id="rId34"/>
    <p:sldId id="317" r:id="rId35"/>
    <p:sldId id="323" r:id="rId36"/>
    <p:sldId id="319" r:id="rId37"/>
    <p:sldId id="324" r:id="rId38"/>
    <p:sldId id="320" r:id="rId39"/>
    <p:sldId id="325" r:id="rId40"/>
    <p:sldId id="329" r:id="rId41"/>
    <p:sldId id="326" r:id="rId42"/>
    <p:sldId id="330" r:id="rId43"/>
    <p:sldId id="332" r:id="rId44"/>
    <p:sldId id="333" r:id="rId45"/>
    <p:sldId id="331" r:id="rId46"/>
    <p:sldId id="335" r:id="rId47"/>
    <p:sldId id="327" r:id="rId48"/>
    <p:sldId id="334" r:id="rId49"/>
    <p:sldId id="311" r:id="rId50"/>
    <p:sldId id="337" r:id="rId51"/>
    <p:sldId id="336" r:id="rId52"/>
    <p:sldId id="338"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4660"/>
  </p:normalViewPr>
  <p:slideViewPr>
    <p:cSldViewPr>
      <p:cViewPr varScale="1">
        <p:scale>
          <a:sx n="109" d="100"/>
          <a:sy n="109" d="100"/>
        </p:scale>
        <p:origin x="1086" y="78"/>
      </p:cViewPr>
      <p:guideLst>
        <p:guide orient="horz" pos="3385"/>
        <p:guide pos="2880"/>
      </p:guideLst>
    </p:cSldViewPr>
  </p:slideViewPr>
  <p:notesTextViewPr>
    <p:cViewPr>
      <p:scale>
        <a:sx n="1" d="1"/>
        <a:sy n="1" d="1"/>
      </p:scale>
      <p:origin x="0" y="0"/>
    </p:cViewPr>
  </p:notesTextViewPr>
  <p:sorterViewPr>
    <p:cViewPr>
      <p:scale>
        <a:sx n="100" d="100"/>
        <a:sy n="100" d="100"/>
      </p:scale>
      <p:origin x="0" y="-177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B90D5-EEBA-4D7A-AC21-113AC65D980C}" type="datetimeFigureOut">
              <a:rPr lang="fr-FR" smtClean="0"/>
              <a:t>20/04/2021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751B8-9DE1-4EF8-B86E-E8FEF2F10F74}" type="slidenum">
              <a:rPr lang="fr-FR" smtClean="0"/>
              <a:t>‹N°›</a:t>
            </a:fld>
            <a:endParaRPr lang="fr-FR"/>
          </a:p>
        </p:txBody>
      </p:sp>
    </p:spTree>
    <p:extLst>
      <p:ext uri="{BB962C8B-B14F-4D97-AF65-F5344CB8AC3E}">
        <p14:creationId xmlns:p14="http://schemas.microsoft.com/office/powerpoint/2010/main" val="394344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C6751B8-9DE1-4EF8-B86E-E8FEF2F10F74}" type="slidenum">
              <a:rPr lang="fr-FR" smtClean="0"/>
              <a:t>2</a:t>
            </a:fld>
            <a:endParaRPr lang="fr-FR"/>
          </a:p>
        </p:txBody>
      </p:sp>
    </p:spTree>
    <p:extLst>
      <p:ext uri="{BB962C8B-B14F-4D97-AF65-F5344CB8AC3E}">
        <p14:creationId xmlns:p14="http://schemas.microsoft.com/office/powerpoint/2010/main" val="23023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C6751B8-9DE1-4EF8-B86E-E8FEF2F10F74}" type="slidenum">
              <a:rPr lang="fr-FR" smtClean="0"/>
              <a:t>6</a:t>
            </a:fld>
            <a:endParaRPr lang="fr-FR"/>
          </a:p>
        </p:txBody>
      </p:sp>
    </p:spTree>
    <p:extLst>
      <p:ext uri="{BB962C8B-B14F-4D97-AF65-F5344CB8AC3E}">
        <p14:creationId xmlns:p14="http://schemas.microsoft.com/office/powerpoint/2010/main" val="94078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C6751B8-9DE1-4EF8-B86E-E8FEF2F10F74}" type="slidenum">
              <a:rPr lang="fr-FR" smtClean="0"/>
              <a:t>20</a:t>
            </a:fld>
            <a:endParaRPr lang="fr-FR"/>
          </a:p>
        </p:txBody>
      </p:sp>
    </p:spTree>
    <p:extLst>
      <p:ext uri="{BB962C8B-B14F-4D97-AF65-F5344CB8AC3E}">
        <p14:creationId xmlns:p14="http://schemas.microsoft.com/office/powerpoint/2010/main" val="388386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C6751B8-9DE1-4EF8-B86E-E8FEF2F10F74}" type="slidenum">
              <a:rPr lang="fr-FR" smtClean="0"/>
              <a:t>35</a:t>
            </a:fld>
            <a:endParaRPr lang="fr-FR"/>
          </a:p>
        </p:txBody>
      </p:sp>
    </p:spTree>
    <p:extLst>
      <p:ext uri="{BB962C8B-B14F-4D97-AF65-F5344CB8AC3E}">
        <p14:creationId xmlns:p14="http://schemas.microsoft.com/office/powerpoint/2010/main" val="38899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A698B80-C71E-4192-BC95-677904E1AD29}" type="datetimeFigureOut">
              <a:rPr lang="fr-FR" smtClean="0"/>
              <a:t>20/04/2021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C13792-0C84-4CF5-BD89-CBBFC0351744}" type="slidenum">
              <a:rPr lang="fr-FR" smtClean="0"/>
              <a:t>‹N°›</a:t>
            </a:fld>
            <a:endParaRPr lang="fr-FR"/>
          </a:p>
        </p:txBody>
      </p:sp>
    </p:spTree>
    <p:extLst>
      <p:ext uri="{BB962C8B-B14F-4D97-AF65-F5344CB8AC3E}">
        <p14:creationId xmlns:p14="http://schemas.microsoft.com/office/powerpoint/2010/main" val="311656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698B80-C71E-4192-BC95-677904E1AD29}" type="datetimeFigureOut">
              <a:rPr lang="fr-FR" smtClean="0"/>
              <a:t>20/04/2021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C13792-0C84-4CF5-BD89-CBBFC0351744}" type="slidenum">
              <a:rPr lang="fr-FR" smtClean="0"/>
              <a:t>‹N°›</a:t>
            </a:fld>
            <a:endParaRPr lang="fr-FR"/>
          </a:p>
        </p:txBody>
      </p:sp>
    </p:spTree>
    <p:extLst>
      <p:ext uri="{BB962C8B-B14F-4D97-AF65-F5344CB8AC3E}">
        <p14:creationId xmlns:p14="http://schemas.microsoft.com/office/powerpoint/2010/main" val="214193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698B80-C71E-4192-BC95-677904E1AD29}" type="datetimeFigureOut">
              <a:rPr lang="fr-FR" smtClean="0"/>
              <a:t>20/04/2021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C13792-0C84-4CF5-BD89-CBBFC0351744}" type="slidenum">
              <a:rPr lang="fr-FR" smtClean="0"/>
              <a:t>‹N°›</a:t>
            </a:fld>
            <a:endParaRPr lang="fr-FR"/>
          </a:p>
        </p:txBody>
      </p:sp>
    </p:spTree>
    <p:extLst>
      <p:ext uri="{BB962C8B-B14F-4D97-AF65-F5344CB8AC3E}">
        <p14:creationId xmlns:p14="http://schemas.microsoft.com/office/powerpoint/2010/main" val="163184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698B80-C71E-4192-BC95-677904E1AD29}" type="datetimeFigureOut">
              <a:rPr lang="fr-FR" smtClean="0"/>
              <a:t>20/04/2021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C13792-0C84-4CF5-BD89-CBBFC0351744}" type="slidenum">
              <a:rPr lang="fr-FR" smtClean="0"/>
              <a:t>‹N°›</a:t>
            </a:fld>
            <a:endParaRPr lang="fr-FR"/>
          </a:p>
        </p:txBody>
      </p:sp>
    </p:spTree>
    <p:extLst>
      <p:ext uri="{BB962C8B-B14F-4D97-AF65-F5344CB8AC3E}">
        <p14:creationId xmlns:p14="http://schemas.microsoft.com/office/powerpoint/2010/main" val="136339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A698B80-C71E-4192-BC95-677904E1AD29}" type="datetimeFigureOut">
              <a:rPr lang="fr-FR" smtClean="0"/>
              <a:t>20/04/2021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C13792-0C84-4CF5-BD89-CBBFC0351744}" type="slidenum">
              <a:rPr lang="fr-FR" smtClean="0"/>
              <a:t>‹N°›</a:t>
            </a:fld>
            <a:endParaRPr lang="fr-FR"/>
          </a:p>
        </p:txBody>
      </p:sp>
    </p:spTree>
    <p:extLst>
      <p:ext uri="{BB962C8B-B14F-4D97-AF65-F5344CB8AC3E}">
        <p14:creationId xmlns:p14="http://schemas.microsoft.com/office/powerpoint/2010/main" val="8707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A698B80-C71E-4192-BC95-677904E1AD29}" type="datetimeFigureOut">
              <a:rPr lang="fr-FR" smtClean="0"/>
              <a:t>20/04/2021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C13792-0C84-4CF5-BD89-CBBFC0351744}" type="slidenum">
              <a:rPr lang="fr-FR" smtClean="0"/>
              <a:t>‹N°›</a:t>
            </a:fld>
            <a:endParaRPr lang="fr-FR"/>
          </a:p>
        </p:txBody>
      </p:sp>
    </p:spTree>
    <p:extLst>
      <p:ext uri="{BB962C8B-B14F-4D97-AF65-F5344CB8AC3E}">
        <p14:creationId xmlns:p14="http://schemas.microsoft.com/office/powerpoint/2010/main" val="295238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A698B80-C71E-4192-BC95-677904E1AD29}" type="datetimeFigureOut">
              <a:rPr lang="fr-FR" smtClean="0"/>
              <a:t>20/04/2021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2C13792-0C84-4CF5-BD89-CBBFC0351744}" type="slidenum">
              <a:rPr lang="fr-FR" smtClean="0"/>
              <a:t>‹N°›</a:t>
            </a:fld>
            <a:endParaRPr lang="fr-FR"/>
          </a:p>
        </p:txBody>
      </p:sp>
    </p:spTree>
    <p:extLst>
      <p:ext uri="{BB962C8B-B14F-4D97-AF65-F5344CB8AC3E}">
        <p14:creationId xmlns:p14="http://schemas.microsoft.com/office/powerpoint/2010/main" val="162060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A698B80-C71E-4192-BC95-677904E1AD29}" type="datetimeFigureOut">
              <a:rPr lang="fr-FR" smtClean="0"/>
              <a:t>20/04/2021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2C13792-0C84-4CF5-BD89-CBBFC0351744}" type="slidenum">
              <a:rPr lang="fr-FR" smtClean="0"/>
              <a:t>‹N°›</a:t>
            </a:fld>
            <a:endParaRPr lang="fr-FR"/>
          </a:p>
        </p:txBody>
      </p:sp>
    </p:spTree>
    <p:extLst>
      <p:ext uri="{BB962C8B-B14F-4D97-AF65-F5344CB8AC3E}">
        <p14:creationId xmlns:p14="http://schemas.microsoft.com/office/powerpoint/2010/main" val="35815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698B80-C71E-4192-BC95-677904E1AD29}" type="datetimeFigureOut">
              <a:rPr lang="fr-FR" smtClean="0"/>
              <a:t>20/04/2021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2C13792-0C84-4CF5-BD89-CBBFC0351744}" type="slidenum">
              <a:rPr lang="fr-FR" smtClean="0"/>
              <a:t>‹N°›</a:t>
            </a:fld>
            <a:endParaRPr lang="fr-FR"/>
          </a:p>
        </p:txBody>
      </p:sp>
    </p:spTree>
    <p:extLst>
      <p:ext uri="{BB962C8B-B14F-4D97-AF65-F5344CB8AC3E}">
        <p14:creationId xmlns:p14="http://schemas.microsoft.com/office/powerpoint/2010/main" val="353737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A698B80-C71E-4192-BC95-677904E1AD29}" type="datetimeFigureOut">
              <a:rPr lang="fr-FR" smtClean="0"/>
              <a:t>20/04/2021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C13792-0C84-4CF5-BD89-CBBFC0351744}" type="slidenum">
              <a:rPr lang="fr-FR" smtClean="0"/>
              <a:t>‹N°›</a:t>
            </a:fld>
            <a:endParaRPr lang="fr-FR"/>
          </a:p>
        </p:txBody>
      </p:sp>
    </p:spTree>
    <p:extLst>
      <p:ext uri="{BB962C8B-B14F-4D97-AF65-F5344CB8AC3E}">
        <p14:creationId xmlns:p14="http://schemas.microsoft.com/office/powerpoint/2010/main" val="423486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A698B80-C71E-4192-BC95-677904E1AD29}" type="datetimeFigureOut">
              <a:rPr lang="fr-FR" smtClean="0"/>
              <a:t>20/04/2021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2C13792-0C84-4CF5-BD89-CBBFC0351744}" type="slidenum">
              <a:rPr lang="fr-FR" smtClean="0"/>
              <a:t>‹N°›</a:t>
            </a:fld>
            <a:endParaRPr lang="fr-FR"/>
          </a:p>
        </p:txBody>
      </p:sp>
    </p:spTree>
    <p:extLst>
      <p:ext uri="{BB962C8B-B14F-4D97-AF65-F5344CB8AC3E}">
        <p14:creationId xmlns:p14="http://schemas.microsoft.com/office/powerpoint/2010/main" val="366534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98B80-C71E-4192-BC95-677904E1AD29}" type="datetimeFigureOut">
              <a:rPr lang="fr-FR" smtClean="0"/>
              <a:t>20/04/2021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C13792-0C84-4CF5-BD89-CBBFC0351744}" type="slidenum">
              <a:rPr lang="fr-FR" smtClean="0"/>
              <a:t>‹N°›</a:t>
            </a:fld>
            <a:endParaRPr lang="fr-FR"/>
          </a:p>
        </p:txBody>
      </p:sp>
    </p:spTree>
    <p:extLst>
      <p:ext uri="{BB962C8B-B14F-4D97-AF65-F5344CB8AC3E}">
        <p14:creationId xmlns:p14="http://schemas.microsoft.com/office/powerpoint/2010/main" val="620196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theshiftproject.org/article/analyse-du-risque-climat-une-etude-du-shift-project-en-partenariat-avec-lafep/" TargetMode="External"/><Relationship Id="rId5" Type="http://schemas.openxmlformats.org/officeDocument/2006/relationships/hyperlink" Target="https://theshiftproject.org/article/explorer-avenir-planifier-transition-referentiel-rapport-shift/"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3629" y="2530231"/>
            <a:ext cx="8640960" cy="1728192"/>
          </a:xfrm>
        </p:spPr>
        <p:txBody>
          <a:bodyPr>
            <a:normAutofit/>
          </a:bodyPr>
          <a:lstStyle/>
          <a:p>
            <a:r>
              <a:rPr lang="fr-FR" sz="3200" b="1" dirty="0" smtClean="0">
                <a:solidFill>
                  <a:srgbClr val="FF0000"/>
                </a:solidFill>
              </a:rPr>
              <a:t>PROJET CLIMASUP</a:t>
            </a:r>
            <a:endParaRPr lang="fr-FR" sz="3200" dirty="0">
              <a:solidFill>
                <a:srgbClr val="FF0000"/>
              </a:solidFill>
            </a:endParaRPr>
          </a:p>
        </p:txBody>
      </p:sp>
      <p:sp>
        <p:nvSpPr>
          <p:cNvPr id="3" name="Sous-titre 2"/>
          <p:cNvSpPr>
            <a:spLocks noGrp="1"/>
          </p:cNvSpPr>
          <p:nvPr>
            <p:ph type="subTitle" idx="1"/>
          </p:nvPr>
        </p:nvSpPr>
        <p:spPr>
          <a:xfrm>
            <a:off x="1433709" y="4548020"/>
            <a:ext cx="6400800" cy="1296144"/>
          </a:xfrm>
        </p:spPr>
        <p:txBody>
          <a:bodyPr>
            <a:normAutofit fontScale="92500" lnSpcReduction="10000"/>
          </a:bodyPr>
          <a:lstStyle/>
          <a:p>
            <a:pPr lvl="0" fontAlgn="base">
              <a:spcBef>
                <a:spcPct val="0"/>
              </a:spcBef>
              <a:spcAft>
                <a:spcPct val="0"/>
              </a:spcAft>
            </a:pPr>
            <a:r>
              <a:rPr lang="fr-FR" sz="2000" u="sng" dirty="0" smtClean="0">
                <a:solidFill>
                  <a:prstClr val="black"/>
                </a:solidFill>
                <a:latin typeface="Arial" charset="0"/>
                <a:cs typeface="Arial" charset="0"/>
              </a:rPr>
              <a:t>Entreprise</a:t>
            </a:r>
            <a:r>
              <a:rPr lang="fr-FR" sz="2000" dirty="0" smtClean="0">
                <a:solidFill>
                  <a:prstClr val="black"/>
                </a:solidFill>
                <a:latin typeface="Arial" charset="0"/>
                <a:cs typeface="Arial" charset="0"/>
              </a:rPr>
              <a:t>: </a:t>
            </a:r>
            <a:r>
              <a:rPr lang="fr-FR" sz="2000" b="1" i="1" dirty="0" smtClean="0">
                <a:solidFill>
                  <a:prstClr val="black"/>
                </a:solidFill>
                <a:latin typeface="Arial" charset="0"/>
                <a:cs typeface="Arial" charset="0"/>
              </a:rPr>
              <a:t>Département CFI</a:t>
            </a:r>
            <a:endParaRPr lang="fr-FR" sz="2000" dirty="0" smtClean="0">
              <a:solidFill>
                <a:prstClr val="black"/>
              </a:solidFill>
              <a:latin typeface="Arial" charset="0"/>
              <a:cs typeface="Arial" charset="0"/>
            </a:endParaRPr>
          </a:p>
          <a:p>
            <a:pPr lvl="0" fontAlgn="base">
              <a:spcBef>
                <a:spcPct val="0"/>
              </a:spcBef>
              <a:spcAft>
                <a:spcPct val="0"/>
              </a:spcAft>
            </a:pPr>
            <a:r>
              <a:rPr lang="fr-FR" sz="1600" dirty="0" smtClean="0">
                <a:solidFill>
                  <a:prstClr val="black"/>
                </a:solidFill>
                <a:latin typeface="Arial" charset="0"/>
                <a:cs typeface="Arial" charset="0"/>
              </a:rPr>
              <a:t>(Tuteur de stage:  Christophe </a:t>
            </a:r>
            <a:r>
              <a:rPr lang="fr-FR" sz="1600" dirty="0" err="1" smtClean="0">
                <a:solidFill>
                  <a:prstClr val="black"/>
                </a:solidFill>
                <a:latin typeface="Arial" charset="0"/>
                <a:cs typeface="Arial" charset="0"/>
              </a:rPr>
              <a:t>Hoarau</a:t>
            </a:r>
            <a:r>
              <a:rPr lang="fr-FR" sz="1600" dirty="0" smtClean="0">
                <a:solidFill>
                  <a:prstClr val="black"/>
                </a:solidFill>
                <a:latin typeface="Arial" charset="0"/>
                <a:cs typeface="Arial" charset="0"/>
              </a:rPr>
              <a:t>)</a:t>
            </a:r>
          </a:p>
          <a:p>
            <a:pPr lvl="0" fontAlgn="base">
              <a:spcBef>
                <a:spcPct val="0"/>
              </a:spcBef>
              <a:spcAft>
                <a:spcPct val="0"/>
              </a:spcAft>
            </a:pPr>
            <a:r>
              <a:rPr lang="fr-FR" sz="2000" u="sng" dirty="0" smtClean="0">
                <a:solidFill>
                  <a:prstClr val="black"/>
                </a:solidFill>
                <a:latin typeface="Arial" charset="0"/>
                <a:cs typeface="Arial" charset="0"/>
              </a:rPr>
              <a:t>Client</a:t>
            </a:r>
            <a:r>
              <a:rPr lang="fr-FR" sz="2000" dirty="0" smtClean="0">
                <a:solidFill>
                  <a:prstClr val="black"/>
                </a:solidFill>
                <a:latin typeface="Arial" charset="0"/>
                <a:cs typeface="Arial" charset="0"/>
              </a:rPr>
              <a:t> : </a:t>
            </a:r>
            <a:r>
              <a:rPr lang="en-US" sz="2000" b="1" i="1" dirty="0" smtClean="0">
                <a:solidFill>
                  <a:prstClr val="black"/>
                </a:solidFill>
                <a:latin typeface="Arial" charset="0"/>
                <a:cs typeface="Arial" charset="0"/>
              </a:rPr>
              <a:t>GROUPE INSA</a:t>
            </a:r>
          </a:p>
          <a:p>
            <a:pPr lvl="0" fontAlgn="base">
              <a:spcBef>
                <a:spcPct val="0"/>
              </a:spcBef>
              <a:spcAft>
                <a:spcPct val="0"/>
              </a:spcAft>
            </a:pPr>
            <a:r>
              <a:rPr lang="fr-FR" sz="1600" dirty="0" smtClean="0">
                <a:solidFill>
                  <a:prstClr val="black"/>
                </a:solidFill>
                <a:latin typeface="Arial" charset="0"/>
                <a:cs typeface="Arial" charset="0"/>
              </a:rPr>
              <a:t>(Chargé de mission INSA de Rouen: </a:t>
            </a:r>
            <a:r>
              <a:rPr lang="fr-FR" sz="1600" b="1" dirty="0" smtClean="0">
                <a:solidFill>
                  <a:prstClr val="black"/>
                </a:solidFill>
                <a:latin typeface="Arial" charset="0"/>
                <a:cs typeface="Arial" charset="0"/>
              </a:rPr>
              <a:t>Samuel </a:t>
            </a:r>
            <a:r>
              <a:rPr lang="fr-FR" sz="1600" b="1" dirty="0" err="1" smtClean="0">
                <a:solidFill>
                  <a:prstClr val="black"/>
                </a:solidFill>
                <a:latin typeface="Arial" charset="0"/>
                <a:cs typeface="Arial" charset="0"/>
              </a:rPr>
              <a:t>Paillat</a:t>
            </a:r>
            <a:endParaRPr lang="fr-FR" sz="1600" b="1" dirty="0" smtClean="0">
              <a:solidFill>
                <a:prstClr val="black"/>
              </a:solidFill>
              <a:latin typeface="Arial" charset="0"/>
              <a:cs typeface="Arial" charset="0"/>
            </a:endParaRPr>
          </a:p>
          <a:p>
            <a:pPr lvl="0" fontAlgn="base">
              <a:spcBef>
                <a:spcPct val="0"/>
              </a:spcBef>
              <a:spcAft>
                <a:spcPct val="0"/>
              </a:spcAft>
            </a:pPr>
            <a:r>
              <a:rPr lang="fr-FR" sz="1600" dirty="0" smtClean="0">
                <a:solidFill>
                  <a:prstClr val="black"/>
                </a:solidFill>
                <a:latin typeface="Arial" charset="0"/>
                <a:cs typeface="Arial" charset="0"/>
              </a:rPr>
              <a:t>(Correspondants FONDATION INSA: </a:t>
            </a:r>
            <a:r>
              <a:rPr lang="fr-FR" sz="1600" b="1" dirty="0" smtClean="0">
                <a:solidFill>
                  <a:prstClr val="black"/>
                </a:solidFill>
                <a:latin typeface="Arial" charset="0"/>
                <a:cs typeface="Arial" charset="0"/>
              </a:rPr>
              <a:t>Mélanie </a:t>
            </a:r>
            <a:r>
              <a:rPr lang="fr-FR" sz="1600" b="1" dirty="0" err="1" smtClean="0">
                <a:solidFill>
                  <a:prstClr val="black"/>
                </a:solidFill>
                <a:latin typeface="Arial" charset="0"/>
                <a:cs typeface="Arial" charset="0"/>
              </a:rPr>
              <a:t>Mignot</a:t>
            </a:r>
            <a:r>
              <a:rPr lang="fr-FR" sz="1600" b="1" dirty="0" smtClean="0">
                <a:solidFill>
                  <a:prstClr val="black"/>
                </a:solidFill>
                <a:latin typeface="Arial" charset="0"/>
                <a:cs typeface="Arial" charset="0"/>
              </a:rPr>
              <a:t> </a:t>
            </a:r>
            <a:r>
              <a:rPr lang="fr-FR" sz="1600" dirty="0" smtClean="0">
                <a:solidFill>
                  <a:prstClr val="black"/>
                </a:solidFill>
                <a:latin typeface="Arial" charset="0"/>
                <a:cs typeface="Arial" charset="0"/>
              </a:rPr>
              <a:t>et </a:t>
            </a:r>
            <a:r>
              <a:rPr lang="fr-FR" sz="1600" b="1" dirty="0" smtClean="0">
                <a:solidFill>
                  <a:prstClr val="black"/>
                </a:solidFill>
                <a:latin typeface="Arial" charset="0"/>
                <a:cs typeface="Arial" charset="0"/>
              </a:rPr>
              <a:t>Samuel </a:t>
            </a:r>
            <a:r>
              <a:rPr lang="fr-FR" sz="1600" b="1" dirty="0" err="1" smtClean="0">
                <a:solidFill>
                  <a:prstClr val="black"/>
                </a:solidFill>
                <a:latin typeface="Arial" charset="0"/>
                <a:cs typeface="Arial" charset="0"/>
              </a:rPr>
              <a:t>Paillat</a:t>
            </a:r>
            <a:r>
              <a:rPr lang="fr-FR" sz="1600" dirty="0" smtClean="0">
                <a:solidFill>
                  <a:prstClr val="black"/>
                </a:solidFill>
                <a:latin typeface="Arial" charset="0"/>
                <a:cs typeface="Arial" charset="0"/>
              </a:rPr>
              <a:t>)</a:t>
            </a:r>
          </a:p>
          <a:p>
            <a:pPr lvl="0" fontAlgn="base">
              <a:spcBef>
                <a:spcPct val="0"/>
              </a:spcBef>
              <a:spcAft>
                <a:spcPct val="0"/>
              </a:spcAft>
            </a:pP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524" y="129973"/>
            <a:ext cx="1944216" cy="1196441"/>
          </a:xfrm>
          <a:prstGeom prst="rect">
            <a:avLst/>
          </a:prstGeom>
        </p:spPr>
      </p:pic>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79512" y="89391"/>
            <a:ext cx="3169492" cy="830277"/>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229647"/>
            <a:ext cx="3839071" cy="710939"/>
          </a:xfrm>
          <a:prstGeom prst="rect">
            <a:avLst/>
          </a:prstGeom>
        </p:spPr>
      </p:pic>
      <p:sp>
        <p:nvSpPr>
          <p:cNvPr id="10" name="Rectangle 9"/>
          <p:cNvSpPr/>
          <p:nvPr/>
        </p:nvSpPr>
        <p:spPr>
          <a:xfrm>
            <a:off x="1249733" y="2819828"/>
            <a:ext cx="7056784" cy="32403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420625" y="3803629"/>
            <a:ext cx="4572000" cy="1015663"/>
          </a:xfrm>
          <a:prstGeom prst="rect">
            <a:avLst/>
          </a:prstGeom>
        </p:spPr>
        <p:txBody>
          <a:bodyPr>
            <a:spAutoFit/>
          </a:bodyPr>
          <a:lstStyle/>
          <a:p>
            <a:pPr algn="ctr"/>
            <a:r>
              <a:rPr lang="fr-FR" sz="2000" b="1" dirty="0">
                <a:solidFill>
                  <a:srgbClr val="FF0000"/>
                </a:solidFill>
              </a:rPr>
              <a:t>« Intégrer les enjeux climat-énergie  dans les formations du Groupe INSA » </a:t>
            </a:r>
          </a:p>
          <a:p>
            <a:pPr algn="ctr"/>
            <a:r>
              <a:rPr lang="fr-FR" sz="2000" b="1" dirty="0">
                <a:solidFill>
                  <a:srgbClr val="FF0000"/>
                </a:solidFill>
              </a:rPr>
              <a:t> </a:t>
            </a:r>
            <a:endParaRPr lang="fr-FR" sz="2000" b="1" dirty="0">
              <a:solidFill>
                <a:srgbClr val="92D050"/>
              </a:solidFill>
            </a:endParaRPr>
          </a:p>
        </p:txBody>
      </p:sp>
    </p:spTree>
    <p:extLst>
      <p:ext uri="{BB962C8B-B14F-4D97-AF65-F5344CB8AC3E}">
        <p14:creationId xmlns:p14="http://schemas.microsoft.com/office/powerpoint/2010/main" val="2516708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757587" y="242439"/>
            <a:ext cx="2304256"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5" name="ZoneTexte 24"/>
          <p:cNvSpPr txBox="1"/>
          <p:nvPr/>
        </p:nvSpPr>
        <p:spPr>
          <a:xfrm>
            <a:off x="3955287" y="316946"/>
            <a:ext cx="1908856" cy="523220"/>
          </a:xfrm>
          <a:prstGeom prst="rect">
            <a:avLst/>
          </a:prstGeom>
          <a:noFill/>
        </p:spPr>
        <p:txBody>
          <a:bodyPr wrap="none" rtlCol="0">
            <a:spAutoFit/>
          </a:bodyPr>
          <a:lstStyle/>
          <a:p>
            <a:r>
              <a:rPr lang="fr-FR" sz="2800" b="1" dirty="0" smtClean="0">
                <a:solidFill>
                  <a:srgbClr val="FFFF00"/>
                </a:solidFill>
              </a:rPr>
              <a:t>PROJET PIE </a:t>
            </a:r>
            <a:endParaRPr lang="fr-FR" sz="2800" b="1" dirty="0">
              <a:solidFill>
                <a:srgbClr val="FFFF00"/>
              </a:solidFill>
            </a:endParaRPr>
          </a:p>
        </p:txBody>
      </p:sp>
      <p:sp>
        <p:nvSpPr>
          <p:cNvPr id="3" name="ZoneTexte 2"/>
          <p:cNvSpPr txBox="1"/>
          <p:nvPr/>
        </p:nvSpPr>
        <p:spPr>
          <a:xfrm>
            <a:off x="208647" y="1295489"/>
            <a:ext cx="2280561" cy="369332"/>
          </a:xfrm>
          <a:prstGeom prst="rect">
            <a:avLst/>
          </a:prstGeom>
          <a:noFill/>
        </p:spPr>
        <p:txBody>
          <a:bodyPr wrap="none" rtlCol="0">
            <a:spAutoFit/>
          </a:bodyPr>
          <a:lstStyle/>
          <a:p>
            <a:r>
              <a:rPr lang="fr-FR" u="sng" dirty="0" smtClean="0"/>
              <a:t>Sondage enseignants: </a:t>
            </a:r>
            <a:endParaRPr lang="fr-FR" u="sng" dirty="0"/>
          </a:p>
        </p:txBody>
      </p:sp>
      <p:pic>
        <p:nvPicPr>
          <p:cNvPr id="9" name="image52.png"/>
          <p:cNvPicPr/>
          <p:nvPr/>
        </p:nvPicPr>
        <p:blipFill>
          <a:blip r:embed="rId4"/>
          <a:srcRect/>
          <a:stretch>
            <a:fillRect/>
          </a:stretch>
        </p:blipFill>
        <p:spPr>
          <a:xfrm>
            <a:off x="523036" y="1619328"/>
            <a:ext cx="8009404" cy="4834008"/>
          </a:xfrm>
          <a:prstGeom prst="rect">
            <a:avLst/>
          </a:prstGeom>
          <a:ln/>
        </p:spPr>
      </p:pic>
    </p:spTree>
    <p:extLst>
      <p:ext uri="{BB962C8B-B14F-4D97-AF65-F5344CB8AC3E}">
        <p14:creationId xmlns:p14="http://schemas.microsoft.com/office/powerpoint/2010/main" val="1636506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016779" y="123115"/>
            <a:ext cx="2995381"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5" name="ZoneTexte 24"/>
          <p:cNvSpPr txBox="1"/>
          <p:nvPr/>
        </p:nvSpPr>
        <p:spPr>
          <a:xfrm>
            <a:off x="3615548" y="155654"/>
            <a:ext cx="1908856" cy="523220"/>
          </a:xfrm>
          <a:prstGeom prst="rect">
            <a:avLst/>
          </a:prstGeom>
          <a:noFill/>
        </p:spPr>
        <p:txBody>
          <a:bodyPr wrap="none" rtlCol="0">
            <a:spAutoFit/>
          </a:bodyPr>
          <a:lstStyle/>
          <a:p>
            <a:r>
              <a:rPr lang="fr-FR" sz="2800" b="1" dirty="0" smtClean="0">
                <a:solidFill>
                  <a:srgbClr val="FFFF00"/>
                </a:solidFill>
              </a:rPr>
              <a:t>PROJET PIE </a:t>
            </a:r>
            <a:endParaRPr lang="fr-FR" sz="2800" b="1" dirty="0">
              <a:solidFill>
                <a:srgbClr val="FFFF00"/>
              </a:solidFill>
            </a:endParaRPr>
          </a:p>
        </p:txBody>
      </p:sp>
      <p:sp>
        <p:nvSpPr>
          <p:cNvPr id="3" name="ZoneTexte 2"/>
          <p:cNvSpPr txBox="1"/>
          <p:nvPr/>
        </p:nvSpPr>
        <p:spPr>
          <a:xfrm>
            <a:off x="119346" y="851377"/>
            <a:ext cx="4765792" cy="369332"/>
          </a:xfrm>
          <a:prstGeom prst="rect">
            <a:avLst/>
          </a:prstGeom>
          <a:noFill/>
        </p:spPr>
        <p:txBody>
          <a:bodyPr wrap="none" rtlCol="0">
            <a:spAutoFit/>
          </a:bodyPr>
          <a:lstStyle/>
          <a:p>
            <a:r>
              <a:rPr lang="fr-FR" u="sng" dirty="0" smtClean="0"/>
              <a:t>Grille thématique DD &amp;RS pour CFI ‘référentiel’ : </a:t>
            </a:r>
            <a:endParaRPr lang="fr-FR" u="sng" dirty="0"/>
          </a:p>
        </p:txBody>
      </p:sp>
      <p:sp>
        <p:nvSpPr>
          <p:cNvPr id="6" name="Rectangle 5"/>
          <p:cNvSpPr/>
          <p:nvPr/>
        </p:nvSpPr>
        <p:spPr>
          <a:xfrm>
            <a:off x="23129" y="1220709"/>
            <a:ext cx="8982744" cy="5632311"/>
          </a:xfrm>
          <a:prstGeom prst="rect">
            <a:avLst/>
          </a:prstGeom>
        </p:spPr>
        <p:txBody>
          <a:bodyPr wrap="square">
            <a:spAutoFit/>
          </a:bodyPr>
          <a:lstStyle/>
          <a:p>
            <a:r>
              <a:rPr lang="fr-FR" dirty="0">
                <a:solidFill>
                  <a:srgbClr val="FF0000"/>
                </a:solidFill>
              </a:rPr>
              <a:t>1_1</a:t>
            </a:r>
            <a:r>
              <a:rPr lang="fr-FR" dirty="0"/>
              <a:t>	</a:t>
            </a:r>
            <a:r>
              <a:rPr lang="fr-FR" b="1" dirty="0">
                <a:solidFill>
                  <a:srgbClr val="FF0000"/>
                </a:solidFill>
              </a:rPr>
              <a:t>Production et synthèse des produits chimiques</a:t>
            </a:r>
          </a:p>
          <a:p>
            <a:r>
              <a:rPr lang="fr-FR" dirty="0"/>
              <a:t>1_1.1	</a:t>
            </a:r>
            <a:r>
              <a:rPr lang="fr-FR" dirty="0">
                <a:solidFill>
                  <a:srgbClr val="00B0F0"/>
                </a:solidFill>
              </a:rPr>
              <a:t>Chimie douce </a:t>
            </a:r>
            <a:r>
              <a:rPr lang="fr-FR" dirty="0"/>
              <a:t>(solvants doux, méthodes moins énergivores)</a:t>
            </a:r>
          </a:p>
          <a:p>
            <a:r>
              <a:rPr lang="fr-FR" dirty="0"/>
              <a:t>1_1.2	</a:t>
            </a:r>
            <a:r>
              <a:rPr lang="fr-FR" dirty="0">
                <a:solidFill>
                  <a:srgbClr val="00B0F0"/>
                </a:solidFill>
              </a:rPr>
              <a:t>Chimie verte </a:t>
            </a:r>
            <a:r>
              <a:rPr lang="fr-FR" dirty="0"/>
              <a:t>(</a:t>
            </a:r>
            <a:r>
              <a:rPr lang="fr-FR" dirty="0" err="1"/>
              <a:t>reduire</a:t>
            </a:r>
            <a:r>
              <a:rPr lang="fr-FR" dirty="0"/>
              <a:t> les rejets de gaz, </a:t>
            </a:r>
            <a:r>
              <a:rPr lang="fr-FR" dirty="0" err="1"/>
              <a:t>energie</a:t>
            </a:r>
            <a:r>
              <a:rPr lang="fr-FR" dirty="0"/>
              <a:t> consommée, </a:t>
            </a:r>
            <a:r>
              <a:rPr lang="fr-FR" dirty="0" err="1"/>
              <a:t>etc</a:t>
            </a:r>
            <a:r>
              <a:rPr lang="fr-FR" dirty="0" smtClean="0"/>
              <a:t>)</a:t>
            </a:r>
            <a:endParaRPr lang="fr-FR" dirty="0"/>
          </a:p>
          <a:p>
            <a:r>
              <a:rPr lang="fr-FR" dirty="0">
                <a:solidFill>
                  <a:srgbClr val="FF0000"/>
                </a:solidFill>
              </a:rPr>
              <a:t>1_2</a:t>
            </a:r>
            <a:r>
              <a:rPr lang="fr-FR" dirty="0"/>
              <a:t>	</a:t>
            </a:r>
            <a:r>
              <a:rPr lang="fr-FR" b="1" dirty="0">
                <a:solidFill>
                  <a:srgbClr val="FF0000"/>
                </a:solidFill>
              </a:rPr>
              <a:t>Gestion des déchets </a:t>
            </a:r>
          </a:p>
          <a:p>
            <a:r>
              <a:rPr lang="fr-FR" dirty="0"/>
              <a:t>1_2.1	</a:t>
            </a:r>
            <a:r>
              <a:rPr lang="fr-FR" dirty="0">
                <a:solidFill>
                  <a:srgbClr val="00B0F0"/>
                </a:solidFill>
              </a:rPr>
              <a:t>Récupération et valorisation des déchets non polluants </a:t>
            </a:r>
            <a:r>
              <a:rPr lang="fr-FR" dirty="0"/>
              <a:t>(ex :biomasse: </a:t>
            </a:r>
            <a:r>
              <a:rPr lang="fr-FR" dirty="0" err="1"/>
              <a:t>incinérisation</a:t>
            </a:r>
            <a:r>
              <a:rPr lang="fr-FR" dirty="0"/>
              <a:t>, méthanisation, extraction des composants </a:t>
            </a:r>
            <a:r>
              <a:rPr lang="fr-FR" dirty="0" err="1"/>
              <a:t>phytochimiques</a:t>
            </a:r>
            <a:r>
              <a:rPr lang="fr-FR" dirty="0"/>
              <a:t>, compost, fabrication de bio-carburants)</a:t>
            </a:r>
          </a:p>
          <a:p>
            <a:r>
              <a:rPr lang="fr-FR" dirty="0"/>
              <a:t>1_2.2	</a:t>
            </a:r>
            <a:r>
              <a:rPr lang="fr-FR" dirty="0">
                <a:solidFill>
                  <a:srgbClr val="00B0F0"/>
                </a:solidFill>
              </a:rPr>
              <a:t>Dépollution, retraitement et valorisation des déchets polluants</a:t>
            </a:r>
            <a:r>
              <a:rPr lang="fr-FR" dirty="0"/>
              <a:t> (tri-</a:t>
            </a:r>
            <a:r>
              <a:rPr lang="fr-FR" dirty="0" err="1"/>
              <a:t>selectif</a:t>
            </a:r>
            <a:r>
              <a:rPr lang="fr-FR" dirty="0"/>
              <a:t>, méthode de recyclage des polymères, des solvants usés et autres déchets chimiques)</a:t>
            </a:r>
          </a:p>
          <a:p>
            <a:r>
              <a:rPr lang="fr-FR" dirty="0"/>
              <a:t>1_2.3	</a:t>
            </a:r>
            <a:r>
              <a:rPr lang="fr-FR" dirty="0">
                <a:solidFill>
                  <a:srgbClr val="00B0F0"/>
                </a:solidFill>
              </a:rPr>
              <a:t>Dépollution et retraitement des D3E </a:t>
            </a:r>
            <a:r>
              <a:rPr lang="fr-FR" dirty="0"/>
              <a:t>(Déchets d'équipements électriques et électroniques) (ex: pollution des D3E et impact sur l'environnement, techniques de </a:t>
            </a:r>
            <a:r>
              <a:rPr lang="fr-FR" dirty="0" err="1"/>
              <a:t>recylcage</a:t>
            </a:r>
            <a:r>
              <a:rPr lang="fr-FR" dirty="0"/>
              <a:t> des D3E</a:t>
            </a:r>
            <a:r>
              <a:rPr lang="fr-FR" dirty="0" smtClean="0"/>
              <a:t>)</a:t>
            </a:r>
            <a:endParaRPr lang="fr-FR" dirty="0"/>
          </a:p>
          <a:p>
            <a:r>
              <a:rPr lang="fr-FR" dirty="0">
                <a:solidFill>
                  <a:srgbClr val="FF0000"/>
                </a:solidFill>
              </a:rPr>
              <a:t>1_3</a:t>
            </a:r>
            <a:r>
              <a:rPr lang="fr-FR" dirty="0"/>
              <a:t>	</a:t>
            </a:r>
            <a:r>
              <a:rPr lang="fr-FR" b="1" dirty="0">
                <a:solidFill>
                  <a:srgbClr val="FF0000"/>
                </a:solidFill>
              </a:rPr>
              <a:t>Rejet dans les milieux </a:t>
            </a:r>
          </a:p>
          <a:p>
            <a:r>
              <a:rPr lang="fr-FR" dirty="0"/>
              <a:t>1_3.1	</a:t>
            </a:r>
            <a:r>
              <a:rPr lang="fr-FR" dirty="0">
                <a:solidFill>
                  <a:srgbClr val="00B0F0"/>
                </a:solidFill>
              </a:rPr>
              <a:t>Pollution de l'air, émission et rejet de gaz </a:t>
            </a:r>
            <a:r>
              <a:rPr lang="fr-FR" dirty="0"/>
              <a:t>(gaz à effets de serre et polluants atmosphériques, qualité de l'air,...)</a:t>
            </a:r>
          </a:p>
          <a:p>
            <a:r>
              <a:rPr lang="fr-FR" dirty="0"/>
              <a:t>1_3.2	</a:t>
            </a:r>
            <a:r>
              <a:rPr lang="fr-FR" dirty="0">
                <a:solidFill>
                  <a:srgbClr val="00B0F0"/>
                </a:solidFill>
              </a:rPr>
              <a:t>Pollution de l'eau </a:t>
            </a:r>
            <a:r>
              <a:rPr lang="fr-FR" dirty="0"/>
              <a:t>(eau de pluie , eau potable, eau de mer, conséquences sur la qualité, sur la population, impact </a:t>
            </a:r>
            <a:r>
              <a:rPr lang="fr-FR" dirty="0">
                <a:solidFill>
                  <a:srgbClr val="00B0F0"/>
                </a:solidFill>
              </a:rPr>
              <a:t>environnemental (ex: pluie acides, marée noire, contamination de la population..))</a:t>
            </a:r>
          </a:p>
          <a:p>
            <a:r>
              <a:rPr lang="fr-FR" dirty="0">
                <a:solidFill>
                  <a:srgbClr val="00B0F0"/>
                </a:solidFill>
              </a:rPr>
              <a:t>1_3.3	Pollution </a:t>
            </a:r>
            <a:r>
              <a:rPr lang="fr-FR" dirty="0"/>
              <a:t>du sol (pesticides, métaux lourds, produits chimiques conséquences sur la production agricoles, sur la faune et la flore, la santé de la population</a:t>
            </a:r>
            <a:r>
              <a:rPr lang="fr-FR" dirty="0" smtClean="0"/>
              <a:t>)</a:t>
            </a:r>
            <a:endParaRPr lang="fr-FR" dirty="0"/>
          </a:p>
        </p:txBody>
      </p:sp>
      <p:sp>
        <p:nvSpPr>
          <p:cNvPr id="12" name="ZoneTexte 11"/>
          <p:cNvSpPr txBox="1"/>
          <p:nvPr/>
        </p:nvSpPr>
        <p:spPr>
          <a:xfrm>
            <a:off x="5013323" y="885557"/>
            <a:ext cx="3096344" cy="369332"/>
          </a:xfrm>
          <a:prstGeom prst="rect">
            <a:avLst/>
          </a:prstGeom>
          <a:noFill/>
        </p:spPr>
        <p:txBody>
          <a:bodyPr wrap="square" rtlCol="0">
            <a:spAutoFit/>
          </a:bodyPr>
          <a:lstStyle/>
          <a:p>
            <a:r>
              <a:rPr lang="fr-FR" b="1" dirty="0" smtClean="0"/>
              <a:t>ENVIRONNEMENTAL</a:t>
            </a:r>
            <a:endParaRPr lang="fr-FR" b="1" dirty="0"/>
          </a:p>
        </p:txBody>
      </p:sp>
    </p:spTree>
    <p:extLst>
      <p:ext uri="{BB962C8B-B14F-4D97-AF65-F5344CB8AC3E}">
        <p14:creationId xmlns:p14="http://schemas.microsoft.com/office/powerpoint/2010/main" val="4004754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171255" y="92574"/>
            <a:ext cx="2768898"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5" name="ZoneTexte 24"/>
          <p:cNvSpPr txBox="1"/>
          <p:nvPr/>
        </p:nvSpPr>
        <p:spPr>
          <a:xfrm>
            <a:off x="3615548" y="155654"/>
            <a:ext cx="1908856" cy="523220"/>
          </a:xfrm>
          <a:prstGeom prst="rect">
            <a:avLst/>
          </a:prstGeom>
          <a:noFill/>
        </p:spPr>
        <p:txBody>
          <a:bodyPr wrap="none" rtlCol="0">
            <a:spAutoFit/>
          </a:bodyPr>
          <a:lstStyle/>
          <a:p>
            <a:r>
              <a:rPr lang="fr-FR" sz="2800" b="1" dirty="0" smtClean="0">
                <a:solidFill>
                  <a:srgbClr val="FFFF00"/>
                </a:solidFill>
              </a:rPr>
              <a:t>PROJET PIE </a:t>
            </a:r>
            <a:endParaRPr lang="fr-FR" sz="2800" b="1" dirty="0">
              <a:solidFill>
                <a:srgbClr val="FFFF00"/>
              </a:solidFill>
            </a:endParaRPr>
          </a:p>
        </p:txBody>
      </p:sp>
      <p:sp>
        <p:nvSpPr>
          <p:cNvPr id="3" name="ZoneTexte 2"/>
          <p:cNvSpPr txBox="1"/>
          <p:nvPr/>
        </p:nvSpPr>
        <p:spPr>
          <a:xfrm>
            <a:off x="119346" y="851377"/>
            <a:ext cx="4765792" cy="369332"/>
          </a:xfrm>
          <a:prstGeom prst="rect">
            <a:avLst/>
          </a:prstGeom>
          <a:noFill/>
        </p:spPr>
        <p:txBody>
          <a:bodyPr wrap="none" rtlCol="0">
            <a:spAutoFit/>
          </a:bodyPr>
          <a:lstStyle/>
          <a:p>
            <a:r>
              <a:rPr lang="fr-FR" u="sng" dirty="0" smtClean="0"/>
              <a:t>Grille thématique DD &amp;RS pour CFI ‘référentiel’ : </a:t>
            </a:r>
            <a:endParaRPr lang="fr-FR" u="sng" dirty="0"/>
          </a:p>
        </p:txBody>
      </p:sp>
      <p:sp>
        <p:nvSpPr>
          <p:cNvPr id="2" name="Rectangle 1"/>
          <p:cNvSpPr/>
          <p:nvPr/>
        </p:nvSpPr>
        <p:spPr>
          <a:xfrm>
            <a:off x="105734" y="1342560"/>
            <a:ext cx="8868029" cy="5078313"/>
          </a:xfrm>
          <a:prstGeom prst="rect">
            <a:avLst/>
          </a:prstGeom>
        </p:spPr>
        <p:txBody>
          <a:bodyPr wrap="square">
            <a:spAutoFit/>
          </a:bodyPr>
          <a:lstStyle/>
          <a:p>
            <a:r>
              <a:rPr lang="fr-FR" dirty="0">
                <a:solidFill>
                  <a:srgbClr val="FF0000"/>
                </a:solidFill>
              </a:rPr>
              <a:t>1_4	</a:t>
            </a:r>
            <a:r>
              <a:rPr lang="fr-FR" b="1" dirty="0">
                <a:solidFill>
                  <a:srgbClr val="FF0000"/>
                </a:solidFill>
              </a:rPr>
              <a:t>Energie</a:t>
            </a:r>
          </a:p>
          <a:p>
            <a:r>
              <a:rPr lang="fr-FR" dirty="0"/>
              <a:t>1_4.1	</a:t>
            </a:r>
            <a:r>
              <a:rPr lang="fr-FR" dirty="0">
                <a:solidFill>
                  <a:srgbClr val="00B0F0"/>
                </a:solidFill>
              </a:rPr>
              <a:t>Transition </a:t>
            </a:r>
            <a:r>
              <a:rPr lang="fr-FR" dirty="0" err="1">
                <a:solidFill>
                  <a:srgbClr val="00B0F0"/>
                </a:solidFill>
              </a:rPr>
              <a:t>energétique</a:t>
            </a:r>
            <a:r>
              <a:rPr lang="fr-FR" dirty="0">
                <a:solidFill>
                  <a:srgbClr val="00B0F0"/>
                </a:solidFill>
              </a:rPr>
              <a:t> </a:t>
            </a:r>
            <a:endParaRPr lang="fr-FR" dirty="0" smtClean="0">
              <a:solidFill>
                <a:srgbClr val="00B0F0"/>
              </a:solidFill>
            </a:endParaRPr>
          </a:p>
          <a:p>
            <a:endParaRPr lang="fr-FR" dirty="0">
              <a:solidFill>
                <a:srgbClr val="00B0F0"/>
              </a:solidFill>
            </a:endParaRPr>
          </a:p>
          <a:p>
            <a:r>
              <a:rPr lang="fr-FR" dirty="0"/>
              <a:t>1_4.2	</a:t>
            </a:r>
            <a:r>
              <a:rPr lang="fr-FR" dirty="0">
                <a:solidFill>
                  <a:srgbClr val="00B0F0"/>
                </a:solidFill>
              </a:rPr>
              <a:t>Efficacité </a:t>
            </a:r>
            <a:r>
              <a:rPr lang="fr-FR" dirty="0" err="1">
                <a:solidFill>
                  <a:srgbClr val="00B0F0"/>
                </a:solidFill>
              </a:rPr>
              <a:t>energétique</a:t>
            </a:r>
            <a:r>
              <a:rPr lang="fr-FR" dirty="0">
                <a:solidFill>
                  <a:srgbClr val="00B0F0"/>
                </a:solidFill>
              </a:rPr>
              <a:t> </a:t>
            </a:r>
            <a:r>
              <a:rPr lang="fr-FR" dirty="0"/>
              <a:t>(meilleure isolation des bâtiments, dépense énergétique</a:t>
            </a:r>
            <a:r>
              <a:rPr lang="fr-FR" dirty="0" smtClean="0"/>
              <a:t>...)</a:t>
            </a:r>
          </a:p>
          <a:p>
            <a:endParaRPr lang="fr-FR" dirty="0"/>
          </a:p>
          <a:p>
            <a:r>
              <a:rPr lang="fr-FR" dirty="0"/>
              <a:t>1_4.3	</a:t>
            </a:r>
            <a:r>
              <a:rPr lang="fr-FR" dirty="0">
                <a:solidFill>
                  <a:srgbClr val="00B0F0"/>
                </a:solidFill>
              </a:rPr>
              <a:t>Energies renouvelables, énergies vertes, énergies "propres", sources d'énergie </a:t>
            </a:r>
            <a:r>
              <a:rPr lang="fr-FR" dirty="0"/>
              <a:t>: Eau, Solaire, Eolien, Géothermique, etc</a:t>
            </a:r>
            <a:r>
              <a:rPr lang="fr-FR" dirty="0" smtClean="0"/>
              <a:t>.</a:t>
            </a:r>
          </a:p>
          <a:p>
            <a:endParaRPr lang="fr-FR" dirty="0"/>
          </a:p>
          <a:p>
            <a:r>
              <a:rPr lang="fr-FR" dirty="0">
                <a:solidFill>
                  <a:srgbClr val="FF0000"/>
                </a:solidFill>
              </a:rPr>
              <a:t>1_5	</a:t>
            </a:r>
            <a:r>
              <a:rPr lang="fr-FR" b="1" dirty="0">
                <a:solidFill>
                  <a:srgbClr val="FF0000"/>
                </a:solidFill>
              </a:rPr>
              <a:t>Sensibilisation, constat</a:t>
            </a:r>
          </a:p>
          <a:p>
            <a:r>
              <a:rPr lang="fr-FR" dirty="0"/>
              <a:t>1_5.1	</a:t>
            </a:r>
            <a:r>
              <a:rPr lang="fr-FR" dirty="0">
                <a:solidFill>
                  <a:srgbClr val="00B0F0"/>
                </a:solidFill>
              </a:rPr>
              <a:t>Changement climatique </a:t>
            </a:r>
            <a:r>
              <a:rPr lang="fr-FR" dirty="0"/>
              <a:t>(réchauffement et dérèglement climatique : fonte des glaciers, augmentation de la température, températures extrêmes, acidification des océans,..)</a:t>
            </a:r>
          </a:p>
          <a:p>
            <a:r>
              <a:rPr lang="fr-FR" dirty="0"/>
              <a:t>1_5.2	</a:t>
            </a:r>
            <a:r>
              <a:rPr lang="fr-FR" dirty="0">
                <a:solidFill>
                  <a:srgbClr val="00B0F0"/>
                </a:solidFill>
              </a:rPr>
              <a:t>Diminution de la biodiversité et des écosystèmes </a:t>
            </a:r>
            <a:r>
              <a:rPr lang="fr-FR" dirty="0"/>
              <a:t>(de plus en plus d'espèces en voie de disparition, destruction des </a:t>
            </a:r>
            <a:r>
              <a:rPr lang="fr-FR" dirty="0" err="1"/>
              <a:t>écosystemes</a:t>
            </a:r>
            <a:r>
              <a:rPr lang="fr-FR" dirty="0"/>
              <a:t> (grande barrière de corail, </a:t>
            </a:r>
            <a:r>
              <a:rPr lang="fr-FR" dirty="0" err="1"/>
              <a:t>deforestation</a:t>
            </a:r>
            <a:r>
              <a:rPr lang="fr-FR" dirty="0" smtClean="0"/>
              <a:t>,..)</a:t>
            </a:r>
          </a:p>
          <a:p>
            <a:endParaRPr lang="fr-FR" dirty="0"/>
          </a:p>
          <a:p>
            <a:r>
              <a:rPr lang="fr-FR" dirty="0"/>
              <a:t>1_5.3	</a:t>
            </a:r>
            <a:r>
              <a:rPr lang="fr-FR" dirty="0">
                <a:solidFill>
                  <a:srgbClr val="00B0F0"/>
                </a:solidFill>
              </a:rPr>
              <a:t>Prise en compte de la complexité/dualité des mesures ou actions actuelles </a:t>
            </a:r>
            <a:endParaRPr lang="fr-FR" dirty="0" smtClean="0">
              <a:solidFill>
                <a:srgbClr val="00B0F0"/>
              </a:solidFill>
            </a:endParaRPr>
          </a:p>
          <a:p>
            <a:r>
              <a:rPr lang="fr-FR" dirty="0" smtClean="0"/>
              <a:t>(</a:t>
            </a:r>
            <a:r>
              <a:rPr lang="fr-FR" dirty="0"/>
              <a:t>attention au green </a:t>
            </a:r>
            <a:r>
              <a:rPr lang="fr-FR" dirty="0" err="1"/>
              <a:t>washing</a:t>
            </a:r>
            <a:r>
              <a:rPr lang="fr-FR" dirty="0"/>
              <a:t>, différence notions de </a:t>
            </a:r>
            <a:r>
              <a:rPr lang="fr-FR" dirty="0" err="1"/>
              <a:t>biodégrabables</a:t>
            </a:r>
            <a:r>
              <a:rPr lang="fr-FR" dirty="0"/>
              <a:t> et </a:t>
            </a:r>
            <a:r>
              <a:rPr lang="fr-FR" dirty="0" err="1"/>
              <a:t>biosourcés</a:t>
            </a:r>
            <a:r>
              <a:rPr lang="fr-FR" dirty="0"/>
              <a:t> dans les </a:t>
            </a:r>
            <a:r>
              <a:rPr lang="fr-FR" dirty="0" err="1"/>
              <a:t>biopolymères</a:t>
            </a:r>
            <a:r>
              <a:rPr lang="fr-FR" dirty="0"/>
              <a:t>, </a:t>
            </a:r>
            <a:r>
              <a:rPr lang="fr-FR" dirty="0" err="1"/>
              <a:t>recylcage</a:t>
            </a:r>
            <a:r>
              <a:rPr lang="fr-FR" dirty="0"/>
              <a:t> des déchets VS envoie de déchets dans d'autre pays du monde) </a:t>
            </a:r>
          </a:p>
        </p:txBody>
      </p:sp>
      <p:sp>
        <p:nvSpPr>
          <p:cNvPr id="10" name="ZoneTexte 9"/>
          <p:cNvSpPr txBox="1"/>
          <p:nvPr/>
        </p:nvSpPr>
        <p:spPr>
          <a:xfrm>
            <a:off x="4890028" y="871938"/>
            <a:ext cx="3096344" cy="369332"/>
          </a:xfrm>
          <a:prstGeom prst="rect">
            <a:avLst/>
          </a:prstGeom>
          <a:noFill/>
        </p:spPr>
        <p:txBody>
          <a:bodyPr wrap="square" rtlCol="0">
            <a:spAutoFit/>
          </a:bodyPr>
          <a:lstStyle/>
          <a:p>
            <a:r>
              <a:rPr lang="fr-FR" b="1" dirty="0" smtClean="0"/>
              <a:t>ENVIRONNEMENTAL</a:t>
            </a:r>
            <a:endParaRPr lang="fr-FR" b="1" dirty="0"/>
          </a:p>
        </p:txBody>
      </p:sp>
    </p:spTree>
    <p:extLst>
      <p:ext uri="{BB962C8B-B14F-4D97-AF65-F5344CB8AC3E}">
        <p14:creationId xmlns:p14="http://schemas.microsoft.com/office/powerpoint/2010/main" val="2665134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171254" y="92574"/>
            <a:ext cx="3427769"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5" name="ZoneTexte 24"/>
          <p:cNvSpPr txBox="1"/>
          <p:nvPr/>
        </p:nvSpPr>
        <p:spPr>
          <a:xfrm>
            <a:off x="3615548" y="155654"/>
            <a:ext cx="2008242" cy="523220"/>
          </a:xfrm>
          <a:prstGeom prst="rect">
            <a:avLst/>
          </a:prstGeom>
          <a:noFill/>
        </p:spPr>
        <p:txBody>
          <a:bodyPr wrap="none" rtlCol="0">
            <a:spAutoFit/>
          </a:bodyPr>
          <a:lstStyle/>
          <a:p>
            <a:r>
              <a:rPr lang="fr-FR" sz="2800" b="1" dirty="0" smtClean="0">
                <a:solidFill>
                  <a:srgbClr val="FFFF00"/>
                </a:solidFill>
              </a:rPr>
              <a:t>PROJET PIE </a:t>
            </a:r>
            <a:r>
              <a:rPr lang="fr-FR" sz="2800" b="1" dirty="0">
                <a:solidFill>
                  <a:srgbClr val="FFFF00"/>
                </a:solidFill>
              </a:rPr>
              <a:t>:</a:t>
            </a:r>
          </a:p>
        </p:txBody>
      </p:sp>
      <p:sp>
        <p:nvSpPr>
          <p:cNvPr id="3" name="ZoneTexte 2"/>
          <p:cNvSpPr txBox="1"/>
          <p:nvPr/>
        </p:nvSpPr>
        <p:spPr>
          <a:xfrm>
            <a:off x="119346" y="851377"/>
            <a:ext cx="4765792" cy="369332"/>
          </a:xfrm>
          <a:prstGeom prst="rect">
            <a:avLst/>
          </a:prstGeom>
          <a:noFill/>
        </p:spPr>
        <p:txBody>
          <a:bodyPr wrap="none" rtlCol="0">
            <a:spAutoFit/>
          </a:bodyPr>
          <a:lstStyle/>
          <a:p>
            <a:r>
              <a:rPr lang="fr-FR" u="sng" dirty="0" smtClean="0"/>
              <a:t>Grille thématique DD &amp;RS pour CFI ‘référentiel’ : </a:t>
            </a:r>
            <a:endParaRPr lang="fr-FR" u="sng" dirty="0"/>
          </a:p>
        </p:txBody>
      </p:sp>
      <p:sp>
        <p:nvSpPr>
          <p:cNvPr id="4" name="Rectangle 3"/>
          <p:cNvSpPr/>
          <p:nvPr/>
        </p:nvSpPr>
        <p:spPr>
          <a:xfrm>
            <a:off x="147544" y="1342560"/>
            <a:ext cx="8826219" cy="5632311"/>
          </a:xfrm>
          <a:prstGeom prst="rect">
            <a:avLst/>
          </a:prstGeom>
        </p:spPr>
        <p:txBody>
          <a:bodyPr wrap="square">
            <a:spAutoFit/>
          </a:bodyPr>
          <a:lstStyle/>
          <a:p>
            <a:r>
              <a:rPr lang="fr-FR" dirty="0"/>
              <a:t>2_1	</a:t>
            </a:r>
            <a:r>
              <a:rPr lang="fr-FR" b="1" dirty="0">
                <a:solidFill>
                  <a:srgbClr val="FF0000"/>
                </a:solidFill>
              </a:rPr>
              <a:t>Consommation et production responsable</a:t>
            </a:r>
          </a:p>
          <a:p>
            <a:r>
              <a:rPr lang="fr-FR" dirty="0"/>
              <a:t>2_1.1	</a:t>
            </a:r>
            <a:r>
              <a:rPr lang="fr-FR" dirty="0">
                <a:solidFill>
                  <a:srgbClr val="00B0F0"/>
                </a:solidFill>
              </a:rPr>
              <a:t>Economie circulaire </a:t>
            </a:r>
            <a:r>
              <a:rPr lang="fr-FR" dirty="0"/>
              <a:t>(économie verte, ...)</a:t>
            </a:r>
          </a:p>
          <a:p>
            <a:r>
              <a:rPr lang="fr-FR" dirty="0"/>
              <a:t>2_1.2	</a:t>
            </a:r>
            <a:r>
              <a:rPr lang="fr-FR" dirty="0">
                <a:solidFill>
                  <a:srgbClr val="00B0F0"/>
                </a:solidFill>
              </a:rPr>
              <a:t>Economie sociale et </a:t>
            </a:r>
            <a:r>
              <a:rPr lang="fr-FR" dirty="0" smtClean="0">
                <a:solidFill>
                  <a:srgbClr val="00B0F0"/>
                </a:solidFill>
              </a:rPr>
              <a:t>solidaire</a:t>
            </a:r>
            <a:r>
              <a:rPr lang="fr-FR" dirty="0" smtClean="0"/>
              <a:t>( </a:t>
            </a:r>
            <a:r>
              <a:rPr lang="fr-FR" dirty="0"/>
              <a:t>ex </a:t>
            </a:r>
            <a:r>
              <a:rPr lang="fr-FR" dirty="0" err="1"/>
              <a:t>france</a:t>
            </a:r>
            <a:r>
              <a:rPr lang="fr-FR" dirty="0"/>
              <a:t> Sécurité sociale), monnaie complémentaire (monnaie parallèle qui n'émane pas d'un gouvernement national et qui est destinée à être échangée exclusivement dans une zone géographique limitée)</a:t>
            </a:r>
          </a:p>
          <a:p>
            <a:r>
              <a:rPr lang="fr-FR" dirty="0"/>
              <a:t>2_1.3	</a:t>
            </a:r>
            <a:r>
              <a:rPr lang="fr-FR" dirty="0">
                <a:solidFill>
                  <a:srgbClr val="00B0F0"/>
                </a:solidFill>
              </a:rPr>
              <a:t>Mode de vie, mode de consommation et mode de production </a:t>
            </a:r>
            <a:r>
              <a:rPr lang="fr-FR" dirty="0"/>
              <a:t>(et évolution en raison de la prise de conscience écologique)</a:t>
            </a:r>
          </a:p>
          <a:p>
            <a:r>
              <a:rPr lang="fr-FR" dirty="0"/>
              <a:t>2_2	</a:t>
            </a:r>
            <a:r>
              <a:rPr lang="fr-FR" b="1" dirty="0">
                <a:solidFill>
                  <a:srgbClr val="FF0000"/>
                </a:solidFill>
              </a:rPr>
              <a:t>Industrie, innovation et infrastructure</a:t>
            </a:r>
          </a:p>
          <a:p>
            <a:r>
              <a:rPr lang="fr-FR" dirty="0"/>
              <a:t>2_2.1	</a:t>
            </a:r>
            <a:r>
              <a:rPr lang="fr-FR" dirty="0" err="1">
                <a:solidFill>
                  <a:srgbClr val="00B0F0"/>
                </a:solidFill>
              </a:rPr>
              <a:t>Eco-conception</a:t>
            </a:r>
            <a:r>
              <a:rPr lang="fr-FR" dirty="0"/>
              <a:t> : cycle de vie du produit (prendre en compte toutes les étapes, de l'émergence de l'idée de création du produit à sa fin de vie)</a:t>
            </a:r>
          </a:p>
          <a:p>
            <a:r>
              <a:rPr lang="fr-FR" dirty="0"/>
              <a:t>2_2.2	</a:t>
            </a:r>
            <a:r>
              <a:rPr lang="fr-FR" dirty="0">
                <a:solidFill>
                  <a:srgbClr val="00B0F0"/>
                </a:solidFill>
              </a:rPr>
              <a:t>Gestion de la chaîne logistique </a:t>
            </a:r>
            <a:r>
              <a:rPr lang="fr-FR" dirty="0"/>
              <a:t>(en accord avec les principes de DDRS)</a:t>
            </a:r>
          </a:p>
          <a:p>
            <a:r>
              <a:rPr lang="fr-FR" dirty="0"/>
              <a:t>2_2.3	</a:t>
            </a:r>
            <a:r>
              <a:rPr lang="fr-FR" dirty="0">
                <a:solidFill>
                  <a:srgbClr val="00B0F0"/>
                </a:solidFill>
              </a:rPr>
              <a:t>Finance solidaire </a:t>
            </a:r>
            <a:r>
              <a:rPr lang="fr-FR" dirty="0"/>
              <a:t>(épargne placée sur des produits financiers solidaires, permet ainsi la création d'emplois, de logements sociaux, de projets environnementaux, ...)</a:t>
            </a:r>
          </a:p>
          <a:p>
            <a:r>
              <a:rPr lang="fr-FR" dirty="0"/>
              <a:t>2_3	</a:t>
            </a:r>
            <a:r>
              <a:rPr lang="fr-FR" b="1" dirty="0">
                <a:solidFill>
                  <a:srgbClr val="FF0000"/>
                </a:solidFill>
              </a:rPr>
              <a:t>Travail décent et croissance économique</a:t>
            </a:r>
          </a:p>
          <a:p>
            <a:r>
              <a:rPr lang="fr-FR" dirty="0"/>
              <a:t>2_3.1	</a:t>
            </a:r>
            <a:r>
              <a:rPr lang="fr-FR" dirty="0">
                <a:solidFill>
                  <a:srgbClr val="00B0F0"/>
                </a:solidFill>
              </a:rPr>
              <a:t>Commerce équitable </a:t>
            </a:r>
            <a:r>
              <a:rPr lang="fr-FR" dirty="0"/>
              <a:t>(soutenir les producteurs, sensibiliser l'opinion publique, etc.)</a:t>
            </a:r>
          </a:p>
          <a:p>
            <a:r>
              <a:rPr lang="fr-FR" dirty="0"/>
              <a:t>2_3.2	</a:t>
            </a:r>
            <a:r>
              <a:rPr lang="fr-FR" dirty="0">
                <a:solidFill>
                  <a:srgbClr val="00B0F0"/>
                </a:solidFill>
              </a:rPr>
              <a:t>Crise économique et financière, notion de décroissance </a:t>
            </a:r>
            <a:r>
              <a:rPr lang="fr-FR" dirty="0" err="1">
                <a:solidFill>
                  <a:srgbClr val="00B0F0"/>
                </a:solidFill>
              </a:rPr>
              <a:t>economique</a:t>
            </a:r>
            <a:endParaRPr lang="fr-FR" dirty="0">
              <a:solidFill>
                <a:srgbClr val="00B0F0"/>
              </a:solidFill>
            </a:endParaRPr>
          </a:p>
          <a:p>
            <a:r>
              <a:rPr lang="fr-FR" dirty="0"/>
              <a:t>2_3.3	</a:t>
            </a:r>
            <a:r>
              <a:rPr lang="fr-FR" dirty="0" smtClean="0">
                <a:solidFill>
                  <a:srgbClr val="00B0F0"/>
                </a:solidFill>
              </a:rPr>
              <a:t>Modèle de développement </a:t>
            </a:r>
            <a:r>
              <a:rPr lang="fr-FR" dirty="0" smtClean="0"/>
              <a:t>(</a:t>
            </a:r>
            <a:r>
              <a:rPr lang="fr-FR" dirty="0"/>
              <a:t>actuellement le modèle occidental mais pas le seul ni celui qui est forcément le bon, </a:t>
            </a:r>
            <a:r>
              <a:rPr lang="fr-FR" dirty="0" err="1" smtClean="0"/>
              <a:t>developper</a:t>
            </a:r>
            <a:r>
              <a:rPr lang="fr-FR" dirty="0" smtClean="0"/>
              <a:t> </a:t>
            </a:r>
            <a:r>
              <a:rPr lang="fr-FR" dirty="0"/>
              <a:t>un regarde critique à ce </a:t>
            </a:r>
            <a:r>
              <a:rPr lang="fr-FR" dirty="0" err="1"/>
              <a:t>suje</a:t>
            </a:r>
            <a:r>
              <a:rPr lang="fr-FR" dirty="0"/>
              <a:t>) basé sur une économie de marché (système dans lequel la valeur des échanges de biens et de services provient de l'offre et la demande)</a:t>
            </a:r>
          </a:p>
        </p:txBody>
      </p:sp>
      <p:sp>
        <p:nvSpPr>
          <p:cNvPr id="6" name="ZoneTexte 5"/>
          <p:cNvSpPr txBox="1"/>
          <p:nvPr/>
        </p:nvSpPr>
        <p:spPr>
          <a:xfrm>
            <a:off x="5013323" y="885557"/>
            <a:ext cx="3096344" cy="369332"/>
          </a:xfrm>
          <a:prstGeom prst="rect">
            <a:avLst/>
          </a:prstGeom>
          <a:noFill/>
        </p:spPr>
        <p:txBody>
          <a:bodyPr wrap="square" rtlCol="0">
            <a:spAutoFit/>
          </a:bodyPr>
          <a:lstStyle/>
          <a:p>
            <a:r>
              <a:rPr lang="fr-FR" b="1" dirty="0" smtClean="0"/>
              <a:t>ECONOMIQUE</a:t>
            </a:r>
            <a:endParaRPr lang="fr-FR" b="1" dirty="0"/>
          </a:p>
        </p:txBody>
      </p:sp>
    </p:spTree>
    <p:extLst>
      <p:ext uri="{BB962C8B-B14F-4D97-AF65-F5344CB8AC3E}">
        <p14:creationId xmlns:p14="http://schemas.microsoft.com/office/powerpoint/2010/main" val="995210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171255" y="92574"/>
            <a:ext cx="2768898"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5" name="ZoneTexte 24"/>
          <p:cNvSpPr txBox="1"/>
          <p:nvPr/>
        </p:nvSpPr>
        <p:spPr>
          <a:xfrm>
            <a:off x="3615548" y="155654"/>
            <a:ext cx="1908856" cy="523220"/>
          </a:xfrm>
          <a:prstGeom prst="rect">
            <a:avLst/>
          </a:prstGeom>
          <a:noFill/>
        </p:spPr>
        <p:txBody>
          <a:bodyPr wrap="none" rtlCol="0">
            <a:spAutoFit/>
          </a:bodyPr>
          <a:lstStyle/>
          <a:p>
            <a:r>
              <a:rPr lang="fr-FR" sz="2800" b="1" dirty="0" smtClean="0">
                <a:solidFill>
                  <a:srgbClr val="FFFF00"/>
                </a:solidFill>
              </a:rPr>
              <a:t>PROJET PIE </a:t>
            </a:r>
            <a:endParaRPr lang="fr-FR" sz="2800" b="1" dirty="0">
              <a:solidFill>
                <a:srgbClr val="FFFF00"/>
              </a:solidFill>
            </a:endParaRPr>
          </a:p>
        </p:txBody>
      </p:sp>
      <p:sp>
        <p:nvSpPr>
          <p:cNvPr id="3" name="ZoneTexte 2"/>
          <p:cNvSpPr txBox="1"/>
          <p:nvPr/>
        </p:nvSpPr>
        <p:spPr>
          <a:xfrm>
            <a:off x="119346" y="851377"/>
            <a:ext cx="4765792" cy="369332"/>
          </a:xfrm>
          <a:prstGeom prst="rect">
            <a:avLst/>
          </a:prstGeom>
          <a:noFill/>
        </p:spPr>
        <p:txBody>
          <a:bodyPr wrap="none" rtlCol="0">
            <a:spAutoFit/>
          </a:bodyPr>
          <a:lstStyle/>
          <a:p>
            <a:r>
              <a:rPr lang="fr-FR" u="sng" dirty="0" smtClean="0"/>
              <a:t>Grille thématique DD &amp;RS pour CFI ‘référentiel’ : </a:t>
            </a:r>
            <a:endParaRPr lang="fr-FR" u="sng" dirty="0"/>
          </a:p>
        </p:txBody>
      </p:sp>
      <p:sp>
        <p:nvSpPr>
          <p:cNvPr id="6" name="ZoneTexte 5"/>
          <p:cNvSpPr txBox="1"/>
          <p:nvPr/>
        </p:nvSpPr>
        <p:spPr>
          <a:xfrm>
            <a:off x="5013323" y="885557"/>
            <a:ext cx="3096344" cy="369332"/>
          </a:xfrm>
          <a:prstGeom prst="rect">
            <a:avLst/>
          </a:prstGeom>
          <a:noFill/>
        </p:spPr>
        <p:txBody>
          <a:bodyPr wrap="square" rtlCol="0">
            <a:spAutoFit/>
          </a:bodyPr>
          <a:lstStyle/>
          <a:p>
            <a:r>
              <a:rPr lang="fr-FR" b="1" dirty="0" smtClean="0"/>
              <a:t>SOCIAL</a:t>
            </a:r>
            <a:endParaRPr lang="fr-FR" b="1" dirty="0"/>
          </a:p>
        </p:txBody>
      </p:sp>
      <p:sp>
        <p:nvSpPr>
          <p:cNvPr id="2" name="Rectangle 1"/>
          <p:cNvSpPr/>
          <p:nvPr/>
        </p:nvSpPr>
        <p:spPr>
          <a:xfrm>
            <a:off x="20751" y="1230994"/>
            <a:ext cx="9054752" cy="5632311"/>
          </a:xfrm>
          <a:prstGeom prst="rect">
            <a:avLst/>
          </a:prstGeom>
        </p:spPr>
        <p:txBody>
          <a:bodyPr wrap="square">
            <a:spAutoFit/>
          </a:bodyPr>
          <a:lstStyle/>
          <a:p>
            <a:r>
              <a:rPr lang="fr-FR" dirty="0"/>
              <a:t>3_1	</a:t>
            </a:r>
            <a:r>
              <a:rPr lang="fr-FR" b="1" dirty="0">
                <a:solidFill>
                  <a:srgbClr val="FF0000"/>
                </a:solidFill>
              </a:rPr>
              <a:t>Égalité entre les sexes</a:t>
            </a:r>
          </a:p>
          <a:p>
            <a:r>
              <a:rPr lang="fr-FR" dirty="0"/>
              <a:t>3_1.1	</a:t>
            </a:r>
            <a:r>
              <a:rPr lang="fr-FR" dirty="0">
                <a:solidFill>
                  <a:srgbClr val="00B0F0"/>
                </a:solidFill>
              </a:rPr>
              <a:t>Emancipation, emploi </a:t>
            </a:r>
            <a:r>
              <a:rPr lang="fr-FR" dirty="0"/>
              <a:t>(ex : Présenter des exemples de femmes dans le domaine de la recherche de l'industrie)</a:t>
            </a:r>
          </a:p>
          <a:p>
            <a:r>
              <a:rPr lang="fr-FR" dirty="0"/>
              <a:t>3_1.2	</a:t>
            </a:r>
            <a:r>
              <a:rPr lang="fr-FR" dirty="0">
                <a:solidFill>
                  <a:srgbClr val="00B0F0"/>
                </a:solidFill>
              </a:rPr>
              <a:t>RSE</a:t>
            </a:r>
            <a:r>
              <a:rPr lang="fr-FR" dirty="0"/>
              <a:t> (Responsabilité sociétale des entreprises)</a:t>
            </a:r>
          </a:p>
          <a:p>
            <a:r>
              <a:rPr lang="fr-FR" dirty="0"/>
              <a:t>3_2	</a:t>
            </a:r>
            <a:r>
              <a:rPr lang="fr-FR" b="1" dirty="0">
                <a:solidFill>
                  <a:srgbClr val="FF0000"/>
                </a:solidFill>
              </a:rPr>
              <a:t>Consommation et production responsable</a:t>
            </a:r>
          </a:p>
          <a:p>
            <a:r>
              <a:rPr lang="fr-FR" dirty="0"/>
              <a:t>3_2.1	</a:t>
            </a:r>
            <a:r>
              <a:rPr lang="fr-FR" dirty="0">
                <a:solidFill>
                  <a:srgbClr val="00B0F0"/>
                </a:solidFill>
              </a:rPr>
              <a:t>Réduction du gaspillage </a:t>
            </a:r>
            <a:r>
              <a:rPr lang="fr-FR" dirty="0"/>
              <a:t>: Limiter le gaspillage (notamment alimentaire, des </a:t>
            </a:r>
            <a:r>
              <a:rPr lang="fr-FR" dirty="0" err="1"/>
              <a:t>app</a:t>
            </a:r>
            <a:r>
              <a:rPr lang="fr-FR" dirty="0"/>
              <a:t> ont des </a:t>
            </a:r>
            <a:r>
              <a:rPr lang="fr-FR" dirty="0" err="1"/>
              <a:t>tips</a:t>
            </a:r>
            <a:r>
              <a:rPr lang="fr-FR" dirty="0"/>
              <a:t> pour récupérer nos déchets alimentaires)</a:t>
            </a:r>
          </a:p>
          <a:p>
            <a:r>
              <a:rPr lang="fr-FR" dirty="0"/>
              <a:t>3_2.2	</a:t>
            </a:r>
            <a:r>
              <a:rPr lang="fr-FR" dirty="0">
                <a:solidFill>
                  <a:srgbClr val="00B0F0"/>
                </a:solidFill>
              </a:rPr>
              <a:t>Circuit court </a:t>
            </a:r>
            <a:r>
              <a:rPr lang="fr-FR" dirty="0"/>
              <a:t>(promouvoir le local dans la consommation globale aussi bien l'alimentaire que des biens ustensiles, vestimentaires, ...)</a:t>
            </a:r>
          </a:p>
          <a:p>
            <a:r>
              <a:rPr lang="fr-FR" dirty="0"/>
              <a:t>3_2.3	</a:t>
            </a:r>
            <a:r>
              <a:rPr lang="fr-FR" dirty="0">
                <a:solidFill>
                  <a:srgbClr val="00B0F0"/>
                </a:solidFill>
              </a:rPr>
              <a:t>Consommation responsable </a:t>
            </a:r>
            <a:r>
              <a:rPr lang="fr-FR" dirty="0"/>
              <a:t>: commerce équitable (exemple dans la mode </a:t>
            </a:r>
            <a:r>
              <a:rPr lang="fr-FR" dirty="0" err="1"/>
              <a:t>Fast</a:t>
            </a:r>
            <a:r>
              <a:rPr lang="fr-FR" dirty="0"/>
              <a:t> </a:t>
            </a:r>
            <a:r>
              <a:rPr lang="fr-FR" dirty="0" err="1"/>
              <a:t>Fashion</a:t>
            </a:r>
            <a:r>
              <a:rPr lang="fr-FR" dirty="0"/>
              <a:t> vs Mode responsable), consommation saine et locale, consommation d'emballages et production de déchets (ex : mode de vie  "zéro déchets")</a:t>
            </a:r>
          </a:p>
          <a:p>
            <a:r>
              <a:rPr lang="fr-FR" dirty="0"/>
              <a:t>3_3	</a:t>
            </a:r>
            <a:r>
              <a:rPr lang="fr-FR" b="1" dirty="0">
                <a:solidFill>
                  <a:srgbClr val="FF0000"/>
                </a:solidFill>
              </a:rPr>
              <a:t>Villes et communautés durables</a:t>
            </a:r>
          </a:p>
          <a:p>
            <a:r>
              <a:rPr lang="fr-FR" dirty="0"/>
              <a:t>3_3.1	</a:t>
            </a:r>
            <a:r>
              <a:rPr lang="fr-FR" dirty="0">
                <a:solidFill>
                  <a:srgbClr val="00B0F0"/>
                </a:solidFill>
              </a:rPr>
              <a:t>Réduction de l'énergie </a:t>
            </a:r>
            <a:r>
              <a:rPr lang="fr-FR" dirty="0"/>
              <a:t>utilisée dans le domaine de la mobilité (transports en commun, co-voiturage, vélo, marche à pied</a:t>
            </a:r>
          </a:p>
          <a:p>
            <a:r>
              <a:rPr lang="fr-FR" dirty="0"/>
              <a:t>3_3.2	</a:t>
            </a:r>
            <a:r>
              <a:rPr lang="fr-FR" dirty="0">
                <a:solidFill>
                  <a:srgbClr val="00B0F0"/>
                </a:solidFill>
              </a:rPr>
              <a:t>Aménagement urbain et/ou du territoire</a:t>
            </a:r>
          </a:p>
          <a:p>
            <a:r>
              <a:rPr lang="fr-FR" dirty="0"/>
              <a:t>3_4	</a:t>
            </a:r>
            <a:r>
              <a:rPr lang="fr-FR" b="1" dirty="0">
                <a:solidFill>
                  <a:srgbClr val="FF0000"/>
                </a:solidFill>
              </a:rPr>
              <a:t>Pauvreté et faim dans le monde</a:t>
            </a:r>
          </a:p>
          <a:p>
            <a:r>
              <a:rPr lang="fr-FR" dirty="0"/>
              <a:t>3_4.1	</a:t>
            </a:r>
            <a:r>
              <a:rPr lang="fr-FR" dirty="0">
                <a:solidFill>
                  <a:srgbClr val="00B0F0"/>
                </a:solidFill>
              </a:rPr>
              <a:t>Réfugiés </a:t>
            </a:r>
            <a:r>
              <a:rPr lang="fr-FR" dirty="0"/>
              <a:t>(climatiques, politiques, liés à des catastrophes, </a:t>
            </a:r>
            <a:r>
              <a:rPr lang="fr-FR" dirty="0" err="1"/>
              <a:t>etc</a:t>
            </a:r>
            <a:r>
              <a:rPr lang="fr-FR" dirty="0"/>
              <a:t>)</a:t>
            </a:r>
          </a:p>
          <a:p>
            <a:r>
              <a:rPr lang="fr-FR" dirty="0"/>
              <a:t>3_4.2	</a:t>
            </a:r>
            <a:r>
              <a:rPr lang="fr-FR" dirty="0">
                <a:solidFill>
                  <a:srgbClr val="00B0F0"/>
                </a:solidFill>
              </a:rPr>
              <a:t>Accès à l'eau, droit à l'eau</a:t>
            </a:r>
          </a:p>
          <a:p>
            <a:r>
              <a:rPr lang="fr-FR" dirty="0"/>
              <a:t>3_4.3	</a:t>
            </a:r>
            <a:r>
              <a:rPr lang="fr-FR" dirty="0">
                <a:solidFill>
                  <a:srgbClr val="00B0F0"/>
                </a:solidFill>
              </a:rPr>
              <a:t>Sécurité alimentaire, de l'emploi, sociale et </a:t>
            </a:r>
            <a:r>
              <a:rPr lang="fr-FR" dirty="0" smtClean="0">
                <a:solidFill>
                  <a:srgbClr val="00B0F0"/>
                </a:solidFill>
              </a:rPr>
              <a:t>économi</a:t>
            </a:r>
            <a:r>
              <a:rPr lang="fr-FR" dirty="0" smtClean="0"/>
              <a:t>que</a:t>
            </a:r>
            <a:endParaRPr lang="fr-FR" dirty="0"/>
          </a:p>
        </p:txBody>
      </p:sp>
    </p:spTree>
    <p:extLst>
      <p:ext uri="{BB962C8B-B14F-4D97-AF65-F5344CB8AC3E}">
        <p14:creationId xmlns:p14="http://schemas.microsoft.com/office/powerpoint/2010/main" val="2293676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171254" y="92574"/>
            <a:ext cx="3427769"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5" name="ZoneTexte 24"/>
          <p:cNvSpPr txBox="1"/>
          <p:nvPr/>
        </p:nvSpPr>
        <p:spPr>
          <a:xfrm>
            <a:off x="3615548" y="155654"/>
            <a:ext cx="2008242" cy="523220"/>
          </a:xfrm>
          <a:prstGeom prst="rect">
            <a:avLst/>
          </a:prstGeom>
          <a:noFill/>
        </p:spPr>
        <p:txBody>
          <a:bodyPr wrap="none" rtlCol="0">
            <a:spAutoFit/>
          </a:bodyPr>
          <a:lstStyle/>
          <a:p>
            <a:r>
              <a:rPr lang="fr-FR" sz="2800" b="1" dirty="0" smtClean="0">
                <a:solidFill>
                  <a:srgbClr val="FFFF00"/>
                </a:solidFill>
              </a:rPr>
              <a:t>PROJET PIE </a:t>
            </a:r>
            <a:r>
              <a:rPr lang="fr-FR" sz="2800" b="1" dirty="0">
                <a:solidFill>
                  <a:srgbClr val="FFFF00"/>
                </a:solidFill>
              </a:rPr>
              <a:t>:</a:t>
            </a:r>
          </a:p>
        </p:txBody>
      </p:sp>
      <p:sp>
        <p:nvSpPr>
          <p:cNvPr id="3" name="ZoneTexte 2"/>
          <p:cNvSpPr txBox="1"/>
          <p:nvPr/>
        </p:nvSpPr>
        <p:spPr>
          <a:xfrm>
            <a:off x="119346" y="851377"/>
            <a:ext cx="4765792" cy="369332"/>
          </a:xfrm>
          <a:prstGeom prst="rect">
            <a:avLst/>
          </a:prstGeom>
          <a:noFill/>
        </p:spPr>
        <p:txBody>
          <a:bodyPr wrap="none" rtlCol="0">
            <a:spAutoFit/>
          </a:bodyPr>
          <a:lstStyle/>
          <a:p>
            <a:r>
              <a:rPr lang="fr-FR" u="sng" dirty="0" smtClean="0"/>
              <a:t>Grille thématique DD &amp;RS pour CFI ‘référentiel’ : </a:t>
            </a:r>
            <a:endParaRPr lang="fr-FR" u="sng" dirty="0"/>
          </a:p>
        </p:txBody>
      </p:sp>
      <p:sp>
        <p:nvSpPr>
          <p:cNvPr id="6" name="ZoneTexte 5"/>
          <p:cNvSpPr txBox="1"/>
          <p:nvPr/>
        </p:nvSpPr>
        <p:spPr>
          <a:xfrm>
            <a:off x="5013323" y="885557"/>
            <a:ext cx="3096344" cy="369332"/>
          </a:xfrm>
          <a:prstGeom prst="rect">
            <a:avLst/>
          </a:prstGeom>
          <a:noFill/>
        </p:spPr>
        <p:txBody>
          <a:bodyPr wrap="square" rtlCol="0">
            <a:spAutoFit/>
          </a:bodyPr>
          <a:lstStyle/>
          <a:p>
            <a:r>
              <a:rPr lang="fr-FR" b="1" dirty="0" smtClean="0"/>
              <a:t>SOCIAL</a:t>
            </a:r>
            <a:endParaRPr lang="fr-FR" b="1" dirty="0"/>
          </a:p>
        </p:txBody>
      </p:sp>
      <p:sp>
        <p:nvSpPr>
          <p:cNvPr id="4" name="Rectangle 3"/>
          <p:cNvSpPr/>
          <p:nvPr/>
        </p:nvSpPr>
        <p:spPr>
          <a:xfrm>
            <a:off x="107342" y="1225689"/>
            <a:ext cx="9024654" cy="5632311"/>
          </a:xfrm>
          <a:prstGeom prst="rect">
            <a:avLst/>
          </a:prstGeom>
        </p:spPr>
        <p:txBody>
          <a:bodyPr wrap="square">
            <a:spAutoFit/>
          </a:bodyPr>
          <a:lstStyle/>
          <a:p>
            <a:r>
              <a:rPr lang="fr-FR" dirty="0"/>
              <a:t>3_5	</a:t>
            </a:r>
            <a:r>
              <a:rPr lang="fr-FR" b="1" dirty="0">
                <a:solidFill>
                  <a:srgbClr val="FF0000"/>
                </a:solidFill>
              </a:rPr>
              <a:t>Bonne santé et bien-être</a:t>
            </a:r>
          </a:p>
          <a:p>
            <a:r>
              <a:rPr lang="fr-FR" dirty="0"/>
              <a:t>3_5.1	</a:t>
            </a:r>
            <a:r>
              <a:rPr lang="fr-FR" dirty="0">
                <a:solidFill>
                  <a:srgbClr val="00B0F0"/>
                </a:solidFill>
              </a:rPr>
              <a:t>Sport et santé</a:t>
            </a:r>
          </a:p>
          <a:p>
            <a:r>
              <a:rPr lang="fr-FR" dirty="0"/>
              <a:t>3_5.2	</a:t>
            </a:r>
            <a:r>
              <a:rPr lang="fr-FR" dirty="0">
                <a:solidFill>
                  <a:srgbClr val="00B0F0"/>
                </a:solidFill>
              </a:rPr>
              <a:t>Santé sociale </a:t>
            </a:r>
          </a:p>
          <a:p>
            <a:r>
              <a:rPr lang="fr-FR" dirty="0"/>
              <a:t>3_5.3	</a:t>
            </a:r>
            <a:r>
              <a:rPr lang="fr-FR" dirty="0">
                <a:solidFill>
                  <a:srgbClr val="00B0F0"/>
                </a:solidFill>
              </a:rPr>
              <a:t>Sciences citoyennes</a:t>
            </a:r>
          </a:p>
          <a:p>
            <a:r>
              <a:rPr lang="fr-FR" dirty="0"/>
              <a:t>3_6	</a:t>
            </a:r>
            <a:r>
              <a:rPr lang="fr-FR" b="1" dirty="0">
                <a:solidFill>
                  <a:srgbClr val="FF0000"/>
                </a:solidFill>
              </a:rPr>
              <a:t>Education de qualité </a:t>
            </a:r>
          </a:p>
          <a:p>
            <a:r>
              <a:rPr lang="fr-FR" dirty="0"/>
              <a:t>3_6.1	Sensibilisation sur l'économie d'énergie (notamment/par exemple dans les procédés industriels)</a:t>
            </a:r>
          </a:p>
          <a:p>
            <a:r>
              <a:rPr lang="fr-FR" dirty="0"/>
              <a:t>3_6.2	</a:t>
            </a:r>
            <a:r>
              <a:rPr lang="fr-FR" dirty="0">
                <a:solidFill>
                  <a:srgbClr val="00B0F0"/>
                </a:solidFill>
              </a:rPr>
              <a:t>Co-développement </a:t>
            </a:r>
            <a:r>
              <a:rPr lang="fr-FR" dirty="0"/>
              <a:t>(pratique d'entraide et intelligence collective tournée vers l'humain au sein de son environnement professionnel)</a:t>
            </a:r>
          </a:p>
          <a:p>
            <a:r>
              <a:rPr lang="fr-FR" dirty="0"/>
              <a:t>3_7	</a:t>
            </a:r>
            <a:r>
              <a:rPr lang="fr-FR" b="1" dirty="0">
                <a:solidFill>
                  <a:srgbClr val="FF0000"/>
                </a:solidFill>
              </a:rPr>
              <a:t>Réduction des inégalités</a:t>
            </a:r>
          </a:p>
          <a:p>
            <a:r>
              <a:rPr lang="fr-FR" dirty="0"/>
              <a:t>3_7.1	</a:t>
            </a:r>
            <a:r>
              <a:rPr lang="fr-FR" dirty="0">
                <a:solidFill>
                  <a:srgbClr val="00B0F0"/>
                </a:solidFill>
              </a:rPr>
              <a:t>Accès aux droits civils et politiques, droit de la propriété intellectuelle et droits humain</a:t>
            </a:r>
            <a:r>
              <a:rPr lang="fr-FR" dirty="0"/>
              <a:t>s</a:t>
            </a:r>
          </a:p>
          <a:p>
            <a:r>
              <a:rPr lang="fr-FR" dirty="0"/>
              <a:t>3_7.2	</a:t>
            </a:r>
            <a:r>
              <a:rPr lang="fr-FR" dirty="0">
                <a:solidFill>
                  <a:srgbClr val="00B0F0"/>
                </a:solidFill>
              </a:rPr>
              <a:t>Inégalités de richesse, écologique et sociale</a:t>
            </a:r>
          </a:p>
          <a:p>
            <a:r>
              <a:rPr lang="fr-FR" dirty="0"/>
              <a:t>3_7.3	</a:t>
            </a:r>
            <a:r>
              <a:rPr lang="fr-FR" dirty="0">
                <a:solidFill>
                  <a:srgbClr val="00B0F0"/>
                </a:solidFill>
              </a:rPr>
              <a:t>Migration et mobilité </a:t>
            </a:r>
          </a:p>
          <a:p>
            <a:r>
              <a:rPr lang="fr-FR" dirty="0"/>
              <a:t>3_8	</a:t>
            </a:r>
            <a:r>
              <a:rPr lang="fr-FR" b="1" dirty="0">
                <a:solidFill>
                  <a:srgbClr val="FF0000"/>
                </a:solidFill>
              </a:rPr>
              <a:t>Paix, justice et institution efficace</a:t>
            </a:r>
          </a:p>
          <a:p>
            <a:r>
              <a:rPr lang="fr-FR" dirty="0"/>
              <a:t>3_8.1	</a:t>
            </a:r>
            <a:r>
              <a:rPr lang="fr-FR" dirty="0">
                <a:solidFill>
                  <a:srgbClr val="00B0F0"/>
                </a:solidFill>
              </a:rPr>
              <a:t>Lois importantes</a:t>
            </a:r>
            <a:r>
              <a:rPr lang="fr-FR" dirty="0"/>
              <a:t> (nouvelles lois votées pour les droits de telle ou telle minorité, comparer les droits en fonction des pays (ex: droit au mariage gay, avortement,  ...))</a:t>
            </a:r>
          </a:p>
          <a:p>
            <a:r>
              <a:rPr lang="fr-FR" dirty="0"/>
              <a:t>3_8.2	</a:t>
            </a:r>
            <a:r>
              <a:rPr lang="fr-FR" dirty="0">
                <a:solidFill>
                  <a:srgbClr val="00B0F0"/>
                </a:solidFill>
              </a:rPr>
              <a:t>Démocratie locale, gouvernance partici</a:t>
            </a:r>
            <a:r>
              <a:rPr lang="fr-FR" dirty="0"/>
              <a:t>pative</a:t>
            </a:r>
          </a:p>
          <a:p>
            <a:r>
              <a:rPr lang="fr-FR" dirty="0"/>
              <a:t>3_8.3	</a:t>
            </a:r>
            <a:r>
              <a:rPr lang="fr-FR" dirty="0">
                <a:solidFill>
                  <a:srgbClr val="00B0F0"/>
                </a:solidFill>
              </a:rPr>
              <a:t>Principe de gouvernance, de précaution et de subsidiarité</a:t>
            </a:r>
          </a:p>
          <a:p>
            <a:r>
              <a:rPr lang="fr-FR" dirty="0"/>
              <a:t>3_8.4	</a:t>
            </a:r>
            <a:r>
              <a:rPr lang="fr-FR" dirty="0">
                <a:solidFill>
                  <a:srgbClr val="00B0F0"/>
                </a:solidFill>
              </a:rPr>
              <a:t>Normes et la</a:t>
            </a:r>
            <a:r>
              <a:rPr lang="fr-FR" dirty="0"/>
              <a:t>bels (parler des normes et labels qui existent dans l'industrie, </a:t>
            </a:r>
            <a:r>
              <a:rPr lang="fr-FR" dirty="0" err="1"/>
              <a:t>etc</a:t>
            </a:r>
            <a:r>
              <a:rPr lang="fr-FR" dirty="0"/>
              <a:t> ...)</a:t>
            </a:r>
          </a:p>
        </p:txBody>
      </p:sp>
    </p:spTree>
    <p:extLst>
      <p:ext uri="{BB962C8B-B14F-4D97-AF65-F5344CB8AC3E}">
        <p14:creationId xmlns:p14="http://schemas.microsoft.com/office/powerpoint/2010/main" val="2110353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171255" y="92574"/>
            <a:ext cx="2840906"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5" name="ZoneTexte 24"/>
          <p:cNvSpPr txBox="1"/>
          <p:nvPr/>
        </p:nvSpPr>
        <p:spPr>
          <a:xfrm>
            <a:off x="3615548" y="155654"/>
            <a:ext cx="1908856" cy="523220"/>
          </a:xfrm>
          <a:prstGeom prst="rect">
            <a:avLst/>
          </a:prstGeom>
          <a:noFill/>
        </p:spPr>
        <p:txBody>
          <a:bodyPr wrap="none" rtlCol="0">
            <a:spAutoFit/>
          </a:bodyPr>
          <a:lstStyle/>
          <a:p>
            <a:r>
              <a:rPr lang="fr-FR" sz="2800" b="1" dirty="0" smtClean="0">
                <a:solidFill>
                  <a:srgbClr val="FFFF00"/>
                </a:solidFill>
              </a:rPr>
              <a:t>PROJET PIE </a:t>
            </a:r>
            <a:endParaRPr lang="fr-FR" sz="2800" b="1" dirty="0">
              <a:solidFill>
                <a:srgbClr val="FFFF00"/>
              </a:solidFill>
            </a:endParaRPr>
          </a:p>
        </p:txBody>
      </p:sp>
      <p:sp>
        <p:nvSpPr>
          <p:cNvPr id="3" name="ZoneTexte 2"/>
          <p:cNvSpPr txBox="1"/>
          <p:nvPr/>
        </p:nvSpPr>
        <p:spPr>
          <a:xfrm>
            <a:off x="89371" y="782938"/>
            <a:ext cx="3203441" cy="369332"/>
          </a:xfrm>
          <a:prstGeom prst="rect">
            <a:avLst/>
          </a:prstGeom>
          <a:noFill/>
        </p:spPr>
        <p:txBody>
          <a:bodyPr wrap="none" rtlCol="0">
            <a:spAutoFit/>
          </a:bodyPr>
          <a:lstStyle/>
          <a:p>
            <a:r>
              <a:rPr lang="fr-FR" u="sng" dirty="0" smtClean="0"/>
              <a:t>Etat des lieux CFI : Partager doc</a:t>
            </a:r>
            <a:endParaRPr lang="fr-FR" u="sng" dirty="0"/>
          </a:p>
        </p:txBody>
      </p:sp>
      <p:pic>
        <p:nvPicPr>
          <p:cNvPr id="10" name="image31.png"/>
          <p:cNvPicPr/>
          <p:nvPr/>
        </p:nvPicPr>
        <p:blipFill>
          <a:blip r:embed="rId4"/>
          <a:srcRect l="2657" t="29189" r="27242" b="8565"/>
          <a:stretch>
            <a:fillRect/>
          </a:stretch>
        </p:blipFill>
        <p:spPr>
          <a:xfrm>
            <a:off x="151802" y="1178455"/>
            <a:ext cx="8827610" cy="5562913"/>
          </a:xfrm>
          <a:prstGeom prst="rect">
            <a:avLst/>
          </a:prstGeom>
          <a:ln/>
        </p:spPr>
      </p:pic>
    </p:spTree>
    <p:extLst>
      <p:ext uri="{BB962C8B-B14F-4D97-AF65-F5344CB8AC3E}">
        <p14:creationId xmlns:p14="http://schemas.microsoft.com/office/powerpoint/2010/main" val="2082080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171255" y="92574"/>
            <a:ext cx="2912914"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5" name="ZoneTexte 24"/>
          <p:cNvSpPr txBox="1"/>
          <p:nvPr/>
        </p:nvSpPr>
        <p:spPr>
          <a:xfrm>
            <a:off x="3615548" y="155654"/>
            <a:ext cx="1908856" cy="523220"/>
          </a:xfrm>
          <a:prstGeom prst="rect">
            <a:avLst/>
          </a:prstGeom>
          <a:noFill/>
        </p:spPr>
        <p:txBody>
          <a:bodyPr wrap="none" rtlCol="0">
            <a:spAutoFit/>
          </a:bodyPr>
          <a:lstStyle/>
          <a:p>
            <a:r>
              <a:rPr lang="fr-FR" sz="2800" b="1" dirty="0" smtClean="0">
                <a:solidFill>
                  <a:srgbClr val="FFFF00"/>
                </a:solidFill>
              </a:rPr>
              <a:t>PROJET PIE </a:t>
            </a:r>
            <a:endParaRPr lang="fr-FR" sz="2800" b="1" dirty="0">
              <a:solidFill>
                <a:srgbClr val="FFFF00"/>
              </a:solidFill>
            </a:endParaRPr>
          </a:p>
        </p:txBody>
      </p:sp>
      <p:sp>
        <p:nvSpPr>
          <p:cNvPr id="3" name="ZoneTexte 2"/>
          <p:cNvSpPr txBox="1"/>
          <p:nvPr/>
        </p:nvSpPr>
        <p:spPr>
          <a:xfrm>
            <a:off x="89371" y="782938"/>
            <a:ext cx="3203441" cy="369332"/>
          </a:xfrm>
          <a:prstGeom prst="rect">
            <a:avLst/>
          </a:prstGeom>
          <a:noFill/>
        </p:spPr>
        <p:txBody>
          <a:bodyPr wrap="none" rtlCol="0">
            <a:spAutoFit/>
          </a:bodyPr>
          <a:lstStyle/>
          <a:p>
            <a:r>
              <a:rPr lang="fr-FR" u="sng" dirty="0" smtClean="0"/>
              <a:t>Etat des lieux CFI : Partager doc</a:t>
            </a:r>
            <a:endParaRPr lang="fr-FR" u="sng" dirty="0"/>
          </a:p>
        </p:txBody>
      </p:sp>
      <p:pic>
        <p:nvPicPr>
          <p:cNvPr id="9" name="image57.png"/>
          <p:cNvPicPr/>
          <p:nvPr/>
        </p:nvPicPr>
        <p:blipFill>
          <a:blip r:embed="rId4"/>
          <a:srcRect l="2491" t="27753" r="37873" b="13016"/>
          <a:stretch>
            <a:fillRect/>
          </a:stretch>
        </p:blipFill>
        <p:spPr>
          <a:xfrm>
            <a:off x="157415" y="1178456"/>
            <a:ext cx="8816347" cy="5562912"/>
          </a:xfrm>
          <a:prstGeom prst="rect">
            <a:avLst/>
          </a:prstGeom>
          <a:ln/>
        </p:spPr>
      </p:pic>
    </p:spTree>
    <p:extLst>
      <p:ext uri="{BB962C8B-B14F-4D97-AF65-F5344CB8AC3E}">
        <p14:creationId xmlns:p14="http://schemas.microsoft.com/office/powerpoint/2010/main" val="3583304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171255" y="92574"/>
            <a:ext cx="2912914"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5" name="ZoneTexte 24"/>
          <p:cNvSpPr txBox="1"/>
          <p:nvPr/>
        </p:nvSpPr>
        <p:spPr>
          <a:xfrm>
            <a:off x="3615548" y="155654"/>
            <a:ext cx="1908856" cy="523220"/>
          </a:xfrm>
          <a:prstGeom prst="rect">
            <a:avLst/>
          </a:prstGeom>
          <a:noFill/>
        </p:spPr>
        <p:txBody>
          <a:bodyPr wrap="none" rtlCol="0">
            <a:spAutoFit/>
          </a:bodyPr>
          <a:lstStyle/>
          <a:p>
            <a:r>
              <a:rPr lang="fr-FR" sz="2800" b="1" dirty="0" smtClean="0">
                <a:solidFill>
                  <a:srgbClr val="FFFF00"/>
                </a:solidFill>
              </a:rPr>
              <a:t>PROJET PIE </a:t>
            </a:r>
            <a:endParaRPr lang="fr-FR" sz="2800" b="1" dirty="0">
              <a:solidFill>
                <a:srgbClr val="FFFF00"/>
              </a:solidFill>
            </a:endParaRPr>
          </a:p>
        </p:txBody>
      </p:sp>
      <p:sp>
        <p:nvSpPr>
          <p:cNvPr id="3" name="ZoneTexte 2"/>
          <p:cNvSpPr txBox="1"/>
          <p:nvPr/>
        </p:nvSpPr>
        <p:spPr>
          <a:xfrm>
            <a:off x="89371" y="782938"/>
            <a:ext cx="3203441" cy="369332"/>
          </a:xfrm>
          <a:prstGeom prst="rect">
            <a:avLst/>
          </a:prstGeom>
          <a:noFill/>
        </p:spPr>
        <p:txBody>
          <a:bodyPr wrap="none" rtlCol="0">
            <a:spAutoFit/>
          </a:bodyPr>
          <a:lstStyle/>
          <a:p>
            <a:r>
              <a:rPr lang="fr-FR" u="sng" dirty="0" smtClean="0"/>
              <a:t>Etat des lieux CFI : Partager doc</a:t>
            </a:r>
            <a:endParaRPr lang="fr-FR" u="sng" dirty="0"/>
          </a:p>
        </p:txBody>
      </p:sp>
      <p:pic>
        <p:nvPicPr>
          <p:cNvPr id="11" name="image60.png"/>
          <p:cNvPicPr/>
          <p:nvPr/>
        </p:nvPicPr>
        <p:blipFill>
          <a:blip r:embed="rId4"/>
          <a:srcRect l="2657" t="29487" r="6810" b="10042"/>
          <a:stretch>
            <a:fillRect/>
          </a:stretch>
        </p:blipFill>
        <p:spPr>
          <a:xfrm>
            <a:off x="171627" y="1161328"/>
            <a:ext cx="8578227" cy="5470403"/>
          </a:xfrm>
          <a:prstGeom prst="rect">
            <a:avLst/>
          </a:prstGeom>
          <a:ln/>
        </p:spPr>
      </p:pic>
    </p:spTree>
    <p:extLst>
      <p:ext uri="{BB962C8B-B14F-4D97-AF65-F5344CB8AC3E}">
        <p14:creationId xmlns:p14="http://schemas.microsoft.com/office/powerpoint/2010/main" val="1305740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78779" y="93855"/>
            <a:ext cx="2574094"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5" name="ZoneTexte 24"/>
          <p:cNvSpPr txBox="1"/>
          <p:nvPr/>
        </p:nvSpPr>
        <p:spPr>
          <a:xfrm>
            <a:off x="3615548" y="155654"/>
            <a:ext cx="1827103" cy="523220"/>
          </a:xfrm>
          <a:prstGeom prst="rect">
            <a:avLst/>
          </a:prstGeom>
          <a:noFill/>
        </p:spPr>
        <p:txBody>
          <a:bodyPr wrap="none" rtlCol="0">
            <a:spAutoFit/>
          </a:bodyPr>
          <a:lstStyle/>
          <a:p>
            <a:r>
              <a:rPr lang="fr-FR" sz="2800" b="1" dirty="0" smtClean="0">
                <a:solidFill>
                  <a:srgbClr val="FFFF00"/>
                </a:solidFill>
              </a:rPr>
              <a:t>PROJET PIE</a:t>
            </a:r>
            <a:endParaRPr lang="fr-FR" sz="2800" b="1" dirty="0">
              <a:solidFill>
                <a:srgbClr val="FFFF00"/>
              </a:solidFill>
            </a:endParaRPr>
          </a:p>
        </p:txBody>
      </p:sp>
      <p:sp>
        <p:nvSpPr>
          <p:cNvPr id="3" name="ZoneTexte 2"/>
          <p:cNvSpPr txBox="1"/>
          <p:nvPr/>
        </p:nvSpPr>
        <p:spPr>
          <a:xfrm>
            <a:off x="89371" y="782938"/>
            <a:ext cx="3203441" cy="369332"/>
          </a:xfrm>
          <a:prstGeom prst="rect">
            <a:avLst/>
          </a:prstGeom>
          <a:noFill/>
        </p:spPr>
        <p:txBody>
          <a:bodyPr wrap="none" rtlCol="0">
            <a:spAutoFit/>
          </a:bodyPr>
          <a:lstStyle/>
          <a:p>
            <a:r>
              <a:rPr lang="fr-FR" u="sng" dirty="0" smtClean="0"/>
              <a:t>Etat des lieux CFI : Partager doc</a:t>
            </a:r>
            <a:endParaRPr lang="fr-FR" u="sng" dirty="0"/>
          </a:p>
        </p:txBody>
      </p:sp>
      <p:pic>
        <p:nvPicPr>
          <p:cNvPr id="9" name="image61.png"/>
          <p:cNvPicPr/>
          <p:nvPr/>
        </p:nvPicPr>
        <p:blipFill>
          <a:blip r:embed="rId4"/>
          <a:srcRect l="2689" t="64209" r="7142" b="16772"/>
          <a:stretch>
            <a:fillRect/>
          </a:stretch>
        </p:blipFill>
        <p:spPr>
          <a:xfrm>
            <a:off x="89371" y="1334702"/>
            <a:ext cx="8659094" cy="4254537"/>
          </a:xfrm>
          <a:prstGeom prst="rect">
            <a:avLst/>
          </a:prstGeom>
          <a:ln/>
        </p:spPr>
      </p:pic>
    </p:spTree>
    <p:extLst>
      <p:ext uri="{BB962C8B-B14F-4D97-AF65-F5344CB8AC3E}">
        <p14:creationId xmlns:p14="http://schemas.microsoft.com/office/powerpoint/2010/main" val="3729050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79512" y="5877272"/>
            <a:ext cx="8784976" cy="814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297841" y="3946751"/>
            <a:ext cx="8784976" cy="814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532659" y="1985274"/>
            <a:ext cx="7639741" cy="814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312" y="72373"/>
            <a:ext cx="1728192" cy="1063503"/>
          </a:xfrm>
          <a:prstGeom prst="rect">
            <a:avLst/>
          </a:prstGeom>
        </p:spPr>
      </p:pic>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4"/>
          <a:stretch>
            <a:fillRect/>
          </a:stretch>
        </p:blipFill>
        <p:spPr>
          <a:xfrm>
            <a:off x="147544" y="135152"/>
            <a:ext cx="3023710" cy="792088"/>
          </a:xfrm>
          <a:prstGeom prst="rect">
            <a:avLst/>
          </a:prstGeom>
        </p:spPr>
      </p:pic>
      <p:sp>
        <p:nvSpPr>
          <p:cNvPr id="9" name="Rectangle 8"/>
          <p:cNvSpPr/>
          <p:nvPr/>
        </p:nvSpPr>
        <p:spPr>
          <a:xfrm>
            <a:off x="100039" y="2122770"/>
            <a:ext cx="9289032" cy="677108"/>
          </a:xfrm>
          <a:prstGeom prst="rect">
            <a:avLst/>
          </a:prstGeom>
        </p:spPr>
        <p:txBody>
          <a:bodyPr wrap="square">
            <a:spAutoFit/>
          </a:bodyPr>
          <a:lstStyle/>
          <a:p>
            <a:r>
              <a:rPr lang="fr-FR" dirty="0" smtClean="0"/>
              <a:t>                   </a:t>
            </a:r>
            <a:r>
              <a:rPr lang="fr-FR" sz="2000" b="1" dirty="0" smtClean="0"/>
              <a:t>3 </a:t>
            </a:r>
            <a:r>
              <a:rPr lang="fr-FR" sz="2000" b="1" dirty="0"/>
              <a:t>IPCC, « </a:t>
            </a:r>
            <a:r>
              <a:rPr lang="fr-FR" sz="2000" b="1" dirty="0" err="1"/>
              <a:t>Special</a:t>
            </a:r>
            <a:r>
              <a:rPr lang="fr-FR" sz="2000" b="1" dirty="0"/>
              <a:t> report: global </a:t>
            </a:r>
            <a:r>
              <a:rPr lang="fr-FR" sz="2000" b="1" dirty="0" err="1"/>
              <a:t>warming</a:t>
            </a:r>
            <a:r>
              <a:rPr lang="fr-FR" sz="2000" b="1" dirty="0"/>
              <a:t> of 1.5°C </a:t>
            </a:r>
            <a:r>
              <a:rPr lang="fr-FR" sz="2000" b="1" dirty="0" smtClean="0"/>
              <a:t>» - 9/12/2019</a:t>
            </a:r>
          </a:p>
          <a:p>
            <a:r>
              <a:rPr lang="fr-FR" dirty="0" smtClean="0"/>
              <a:t>                                            ( https</a:t>
            </a:r>
            <a:r>
              <a:rPr lang="fr-FR" dirty="0"/>
              <a:t>://www.ipcc.ch/sr15/chapter/spm</a:t>
            </a:r>
            <a:r>
              <a:rPr lang="fr-FR" dirty="0" smtClean="0"/>
              <a:t>/)</a:t>
            </a:r>
            <a:endParaRPr lang="fr-FR" dirty="0"/>
          </a:p>
        </p:txBody>
      </p:sp>
      <p:sp>
        <p:nvSpPr>
          <p:cNvPr id="10" name="Rectangle 9"/>
          <p:cNvSpPr/>
          <p:nvPr/>
        </p:nvSpPr>
        <p:spPr>
          <a:xfrm>
            <a:off x="592811" y="5961409"/>
            <a:ext cx="8626599" cy="677108"/>
          </a:xfrm>
          <a:prstGeom prst="rect">
            <a:avLst/>
          </a:prstGeom>
        </p:spPr>
        <p:txBody>
          <a:bodyPr wrap="square">
            <a:spAutoFit/>
          </a:bodyPr>
          <a:lstStyle/>
          <a:p>
            <a:r>
              <a:rPr lang="fr-FR" sz="2000" b="1" dirty="0">
                <a:solidFill>
                  <a:srgbClr val="92D050"/>
                </a:solidFill>
              </a:rPr>
              <a:t>The Shift Project</a:t>
            </a:r>
            <a:r>
              <a:rPr lang="fr-FR" sz="2000" b="1" dirty="0" smtClean="0"/>
              <a:t>, « </a:t>
            </a:r>
            <a:r>
              <a:rPr lang="fr-FR" sz="2000" b="1" dirty="0" smtClean="0">
                <a:solidFill>
                  <a:srgbClr val="92D050"/>
                </a:solidFill>
              </a:rPr>
              <a:t>Mobiliser </a:t>
            </a:r>
            <a:r>
              <a:rPr lang="fr-FR" sz="2000" b="1" dirty="0">
                <a:solidFill>
                  <a:srgbClr val="92D050"/>
                </a:solidFill>
              </a:rPr>
              <a:t>l’enseignement supérieur pour le Climat </a:t>
            </a:r>
            <a:r>
              <a:rPr lang="fr-FR" sz="2000" b="1" dirty="0"/>
              <a:t>» </a:t>
            </a:r>
            <a:r>
              <a:rPr lang="fr-FR" sz="2000" b="1" dirty="0" smtClean="0"/>
              <a:t>-2019</a:t>
            </a:r>
            <a:endParaRPr lang="fr-FR" sz="2000" b="1" dirty="0"/>
          </a:p>
          <a:p>
            <a:r>
              <a:rPr lang="fr-FR" dirty="0" smtClean="0"/>
              <a:t>( </a:t>
            </a:r>
            <a:r>
              <a:rPr lang="fr-FR" dirty="0"/>
              <a:t>https://theshiftproject.org/article/nouveau-rapport-mobiliser-superieur-climat</a:t>
            </a:r>
            <a:r>
              <a:rPr lang="fr-FR" dirty="0" smtClean="0"/>
              <a:t>/) </a:t>
            </a:r>
            <a:endParaRPr lang="fr-FR" dirty="0"/>
          </a:p>
        </p:txBody>
      </p:sp>
      <p:sp>
        <p:nvSpPr>
          <p:cNvPr id="16" name="Rectangle 15"/>
          <p:cNvSpPr/>
          <p:nvPr/>
        </p:nvSpPr>
        <p:spPr>
          <a:xfrm>
            <a:off x="369086" y="3974129"/>
            <a:ext cx="9063920" cy="707886"/>
          </a:xfrm>
          <a:prstGeom prst="rect">
            <a:avLst/>
          </a:prstGeom>
        </p:spPr>
        <p:txBody>
          <a:bodyPr wrap="square">
            <a:spAutoFit/>
          </a:bodyPr>
          <a:lstStyle/>
          <a:p>
            <a:r>
              <a:rPr lang="fr-FR" sz="2000" b="1" dirty="0"/>
              <a:t>Haut Conseil pour le </a:t>
            </a:r>
            <a:r>
              <a:rPr lang="fr-FR" sz="2000" b="1" dirty="0" smtClean="0"/>
              <a:t>Climat, </a:t>
            </a:r>
            <a:r>
              <a:rPr lang="fr-FR" sz="2000" b="1" dirty="0"/>
              <a:t>« Rapport annuel Neutralité Carbone </a:t>
            </a:r>
            <a:r>
              <a:rPr lang="fr-FR" sz="2000" b="1" dirty="0" smtClean="0"/>
              <a:t>» -06/2019  </a:t>
            </a:r>
          </a:p>
          <a:p>
            <a:r>
              <a:rPr lang="fr-FR" sz="2000" b="1" dirty="0"/>
              <a:t> </a:t>
            </a:r>
            <a:r>
              <a:rPr lang="fr-FR" sz="2000" b="1" dirty="0" smtClean="0"/>
              <a:t>                           </a:t>
            </a:r>
            <a:r>
              <a:rPr lang="fr-FR" dirty="0" smtClean="0"/>
              <a:t>(https</a:t>
            </a:r>
            <a:r>
              <a:rPr lang="fr-FR" dirty="0"/>
              <a:t>://www.hautconseilclimat.fr/rapport-2019/pdf/ )</a:t>
            </a:r>
          </a:p>
        </p:txBody>
      </p:sp>
      <p:sp>
        <p:nvSpPr>
          <p:cNvPr id="24" name="Flèche vers le bas 23"/>
          <p:cNvSpPr/>
          <p:nvPr/>
        </p:nvSpPr>
        <p:spPr>
          <a:xfrm>
            <a:off x="4420154" y="4991074"/>
            <a:ext cx="367869" cy="596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Titre 24"/>
          <p:cNvSpPr>
            <a:spLocks noGrp="1"/>
          </p:cNvSpPr>
          <p:nvPr>
            <p:ph type="ctrTitle"/>
          </p:nvPr>
        </p:nvSpPr>
        <p:spPr>
          <a:xfrm>
            <a:off x="717889" y="632442"/>
            <a:ext cx="7772400" cy="1470025"/>
          </a:xfrm>
        </p:spPr>
        <p:txBody>
          <a:bodyPr/>
          <a:lstStyle/>
          <a:p>
            <a:r>
              <a:rPr lang="fr-FR" dirty="0" smtClean="0"/>
              <a:t>HISTORIQUE</a:t>
            </a:r>
            <a:endParaRPr lang="fr-FR" dirty="0"/>
          </a:p>
        </p:txBody>
      </p:sp>
      <p:sp>
        <p:nvSpPr>
          <p:cNvPr id="26" name="Rectangle 25"/>
          <p:cNvSpPr/>
          <p:nvPr/>
        </p:nvSpPr>
        <p:spPr>
          <a:xfrm>
            <a:off x="2832769" y="484736"/>
            <a:ext cx="3715120" cy="646331"/>
          </a:xfrm>
          <a:prstGeom prst="rect">
            <a:avLst/>
          </a:prstGeom>
        </p:spPr>
        <p:txBody>
          <a:bodyPr wrap="none">
            <a:spAutoFit/>
          </a:bodyPr>
          <a:lstStyle/>
          <a:p>
            <a:r>
              <a:rPr lang="fr-FR" sz="3600" b="1" dirty="0">
                <a:solidFill>
                  <a:srgbClr val="FF0000"/>
                </a:solidFill>
              </a:rPr>
              <a:t>PROJET CLIMASUP</a:t>
            </a:r>
            <a:endParaRPr lang="fr-FR" sz="3600" dirty="0"/>
          </a:p>
        </p:txBody>
      </p:sp>
      <p:sp>
        <p:nvSpPr>
          <p:cNvPr id="27" name="ZoneTexte 26"/>
          <p:cNvSpPr txBox="1"/>
          <p:nvPr/>
        </p:nvSpPr>
        <p:spPr>
          <a:xfrm>
            <a:off x="4374127" y="3111410"/>
            <a:ext cx="413896" cy="646331"/>
          </a:xfrm>
          <a:prstGeom prst="rect">
            <a:avLst/>
          </a:prstGeom>
          <a:noFill/>
        </p:spPr>
        <p:txBody>
          <a:bodyPr wrap="none" rtlCol="0">
            <a:spAutoFit/>
          </a:bodyPr>
          <a:lstStyle/>
          <a:p>
            <a:r>
              <a:rPr lang="fr-FR" sz="3600" b="1" dirty="0" smtClean="0"/>
              <a:t>+</a:t>
            </a:r>
            <a:endParaRPr lang="fr-FR" sz="3600" b="1" dirty="0"/>
          </a:p>
        </p:txBody>
      </p:sp>
      <p:sp>
        <p:nvSpPr>
          <p:cNvPr id="28" name="ZoneTexte 27"/>
          <p:cNvSpPr txBox="1"/>
          <p:nvPr/>
        </p:nvSpPr>
        <p:spPr>
          <a:xfrm>
            <a:off x="532659" y="2839797"/>
            <a:ext cx="4864217" cy="369332"/>
          </a:xfrm>
          <a:prstGeom prst="rect">
            <a:avLst/>
          </a:prstGeom>
          <a:noFill/>
        </p:spPr>
        <p:txBody>
          <a:bodyPr wrap="none" rtlCol="0">
            <a:spAutoFit/>
          </a:bodyPr>
          <a:lstStyle/>
          <a:p>
            <a:r>
              <a:rPr lang="fr-FR" dirty="0" smtClean="0"/>
              <a:t>IPCC: </a:t>
            </a:r>
            <a:r>
              <a:rPr lang="fr-FR" dirty="0" err="1" smtClean="0"/>
              <a:t>Intergovernematal</a:t>
            </a:r>
            <a:r>
              <a:rPr lang="fr-FR" dirty="0" smtClean="0"/>
              <a:t> panel of </a:t>
            </a:r>
            <a:r>
              <a:rPr lang="fr-FR" dirty="0" err="1" smtClean="0"/>
              <a:t>climate</a:t>
            </a:r>
            <a:r>
              <a:rPr lang="fr-FR" dirty="0" smtClean="0"/>
              <a:t> change</a:t>
            </a:r>
            <a:endParaRPr lang="fr-FR" dirty="0"/>
          </a:p>
        </p:txBody>
      </p:sp>
    </p:spTree>
    <p:extLst>
      <p:ext uri="{BB962C8B-B14F-4D97-AF65-F5344CB8AC3E}">
        <p14:creationId xmlns:p14="http://schemas.microsoft.com/office/powerpoint/2010/main" val="1950305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76006" y="437987"/>
            <a:ext cx="8405480" cy="2789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05948" y="245162"/>
            <a:ext cx="8640960" cy="1728192"/>
          </a:xfrm>
        </p:spPr>
        <p:txBody>
          <a:bodyPr>
            <a:normAutofit/>
          </a:bodyPr>
          <a:lstStyle/>
          <a:p>
            <a:r>
              <a:rPr lang="fr-FR" sz="3200" b="1" dirty="0" smtClean="0">
                <a:solidFill>
                  <a:srgbClr val="FF0000"/>
                </a:solidFill>
              </a:rPr>
              <a:t>PROJET CLIMASUP</a:t>
            </a:r>
            <a:endParaRPr lang="fr-FR" sz="3200" dirty="0">
              <a:solidFill>
                <a:srgbClr val="FF0000"/>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312" y="72373"/>
            <a:ext cx="1728192" cy="1063503"/>
          </a:xfrm>
          <a:prstGeom prst="rect">
            <a:avLst/>
          </a:prstGeom>
        </p:spPr>
      </p:pic>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4"/>
          <a:stretch>
            <a:fillRect/>
          </a:stretch>
        </p:blipFill>
        <p:spPr>
          <a:xfrm>
            <a:off x="147544" y="135152"/>
            <a:ext cx="3023710" cy="792088"/>
          </a:xfrm>
          <a:prstGeom prst="rect">
            <a:avLst/>
          </a:prstGeom>
        </p:spPr>
      </p:pic>
      <p:sp>
        <p:nvSpPr>
          <p:cNvPr id="6" name="Rectangle 5"/>
          <p:cNvSpPr/>
          <p:nvPr/>
        </p:nvSpPr>
        <p:spPr>
          <a:xfrm>
            <a:off x="953057" y="1185525"/>
            <a:ext cx="6879796" cy="1323439"/>
          </a:xfrm>
          <a:prstGeom prst="rect">
            <a:avLst/>
          </a:prstGeom>
        </p:spPr>
        <p:txBody>
          <a:bodyPr wrap="square">
            <a:spAutoFit/>
          </a:bodyPr>
          <a:lstStyle/>
          <a:p>
            <a:pPr algn="ctr"/>
            <a:r>
              <a:rPr lang="fr-FR" sz="2800" b="1" dirty="0" smtClean="0">
                <a:solidFill>
                  <a:srgbClr val="FF0000"/>
                </a:solidFill>
              </a:rPr>
              <a:t> </a:t>
            </a:r>
            <a:r>
              <a:rPr lang="fr-FR" sz="2400" b="1" dirty="0">
                <a:solidFill>
                  <a:srgbClr val="FF0000"/>
                </a:solidFill>
              </a:rPr>
              <a:t>« Intégrer les enjeux climat-énergie  dans les formations du Groupe INSA » </a:t>
            </a:r>
            <a:endParaRPr lang="fr-FR" sz="2400" b="1" dirty="0" smtClean="0">
              <a:solidFill>
                <a:srgbClr val="FF0000"/>
              </a:solidFill>
            </a:endParaRPr>
          </a:p>
          <a:p>
            <a:pPr algn="ctr"/>
            <a:r>
              <a:rPr lang="fr-FR" sz="2800" b="1" dirty="0" smtClean="0">
                <a:solidFill>
                  <a:srgbClr val="FF0000"/>
                </a:solidFill>
              </a:rPr>
              <a:t> </a:t>
            </a:r>
            <a:endParaRPr lang="fr-FR" sz="2800" b="1" dirty="0">
              <a:solidFill>
                <a:srgbClr val="92D050"/>
              </a:solidFill>
            </a:endParaRPr>
          </a:p>
        </p:txBody>
      </p:sp>
      <p:sp>
        <p:nvSpPr>
          <p:cNvPr id="23" name="Titre 1"/>
          <p:cNvSpPr txBox="1">
            <a:spLocks/>
          </p:cNvSpPr>
          <p:nvPr/>
        </p:nvSpPr>
        <p:spPr>
          <a:xfrm>
            <a:off x="-112966" y="294811"/>
            <a:ext cx="8640960" cy="17281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200" dirty="0">
              <a:solidFill>
                <a:srgbClr val="FF0000"/>
              </a:solidFill>
            </a:endParaRPr>
          </a:p>
        </p:txBody>
      </p:sp>
      <p:sp>
        <p:nvSpPr>
          <p:cNvPr id="4" name="ZoneTexte 3"/>
          <p:cNvSpPr txBox="1"/>
          <p:nvPr/>
        </p:nvSpPr>
        <p:spPr>
          <a:xfrm>
            <a:off x="2835669" y="2134759"/>
            <a:ext cx="2931828" cy="523220"/>
          </a:xfrm>
          <a:prstGeom prst="rect">
            <a:avLst/>
          </a:prstGeom>
          <a:noFill/>
        </p:spPr>
        <p:txBody>
          <a:bodyPr wrap="none" rtlCol="0">
            <a:spAutoFit/>
          </a:bodyPr>
          <a:lstStyle/>
          <a:p>
            <a:r>
              <a:rPr lang="fr-FR" sz="2800" b="1" dirty="0"/>
              <a:t> </a:t>
            </a:r>
            <a:r>
              <a:rPr lang="fr-FR" sz="2800" b="1" dirty="0" smtClean="0"/>
              <a:t>PHASES D’ACTION</a:t>
            </a:r>
            <a:endParaRPr lang="fr-FR" sz="2800" b="1" dirty="0"/>
          </a:p>
        </p:txBody>
      </p:sp>
      <p:sp>
        <p:nvSpPr>
          <p:cNvPr id="9" name="Rectangle 8"/>
          <p:cNvSpPr/>
          <p:nvPr/>
        </p:nvSpPr>
        <p:spPr>
          <a:xfrm>
            <a:off x="167938" y="3765303"/>
            <a:ext cx="9144000" cy="923330"/>
          </a:xfrm>
          <a:prstGeom prst="rect">
            <a:avLst/>
          </a:prstGeom>
        </p:spPr>
        <p:txBody>
          <a:bodyPr wrap="square">
            <a:spAutoFit/>
          </a:bodyPr>
          <a:lstStyle/>
          <a:p>
            <a:r>
              <a:rPr lang="fr-FR" b="1" dirty="0">
                <a:solidFill>
                  <a:schemeClr val="bg1">
                    <a:lumMod val="65000"/>
                  </a:schemeClr>
                </a:solidFill>
              </a:rPr>
              <a:t>Phase 1</a:t>
            </a:r>
            <a:r>
              <a:rPr lang="fr-FR" dirty="0">
                <a:solidFill>
                  <a:schemeClr val="bg1">
                    <a:lumMod val="65000"/>
                  </a:schemeClr>
                </a:solidFill>
              </a:rPr>
              <a:t> </a:t>
            </a:r>
            <a:r>
              <a:rPr lang="fr-FR" b="1" dirty="0" smtClean="0">
                <a:solidFill>
                  <a:schemeClr val="bg1">
                    <a:lumMod val="65000"/>
                  </a:schemeClr>
                </a:solidFill>
              </a:rPr>
              <a:t>: Cartographie </a:t>
            </a:r>
            <a:r>
              <a:rPr lang="fr-FR" b="1" dirty="0">
                <a:solidFill>
                  <a:schemeClr val="bg1">
                    <a:lumMod val="65000"/>
                  </a:schemeClr>
                </a:solidFill>
              </a:rPr>
              <a:t>et réalisation d’un état des </a:t>
            </a:r>
            <a:r>
              <a:rPr lang="fr-FR" b="1" dirty="0" smtClean="0">
                <a:solidFill>
                  <a:schemeClr val="bg1">
                    <a:lumMod val="65000"/>
                  </a:schemeClr>
                </a:solidFill>
              </a:rPr>
              <a:t>lieux:</a:t>
            </a:r>
          </a:p>
          <a:p>
            <a:r>
              <a:rPr lang="fr-FR" b="1" dirty="0">
                <a:solidFill>
                  <a:schemeClr val="bg1">
                    <a:lumMod val="65000"/>
                  </a:schemeClr>
                </a:solidFill>
              </a:rPr>
              <a:t> </a:t>
            </a:r>
            <a:r>
              <a:rPr lang="fr-FR" b="1" dirty="0" smtClean="0">
                <a:solidFill>
                  <a:schemeClr val="bg1">
                    <a:lumMod val="65000"/>
                  </a:schemeClr>
                </a:solidFill>
              </a:rPr>
              <a:t>                  - Sondage de mars à juin 2020</a:t>
            </a:r>
          </a:p>
          <a:p>
            <a:r>
              <a:rPr lang="fr-FR" b="1" dirty="0" smtClean="0">
                <a:solidFill>
                  <a:schemeClr val="bg1">
                    <a:lumMod val="65000"/>
                  </a:schemeClr>
                </a:solidFill>
              </a:rPr>
              <a:t>                   - PIE CFI (sept.-</a:t>
            </a:r>
            <a:r>
              <a:rPr lang="fr-FR" b="1" dirty="0" err="1" smtClean="0">
                <a:solidFill>
                  <a:schemeClr val="bg1">
                    <a:lumMod val="65000"/>
                  </a:schemeClr>
                </a:solidFill>
              </a:rPr>
              <a:t>dec</a:t>
            </a:r>
            <a:r>
              <a:rPr lang="fr-FR" b="1" dirty="0" smtClean="0">
                <a:solidFill>
                  <a:schemeClr val="bg1">
                    <a:lumMod val="65000"/>
                  </a:schemeClr>
                </a:solidFill>
              </a:rPr>
              <a:t>. 2020)</a:t>
            </a:r>
            <a:endParaRPr lang="fr-FR" dirty="0">
              <a:solidFill>
                <a:schemeClr val="bg1">
                  <a:lumMod val="65000"/>
                </a:schemeClr>
              </a:solidFill>
            </a:endParaRPr>
          </a:p>
        </p:txBody>
      </p:sp>
      <p:sp>
        <p:nvSpPr>
          <p:cNvPr id="10" name="Rectangle 9"/>
          <p:cNvSpPr/>
          <p:nvPr/>
        </p:nvSpPr>
        <p:spPr>
          <a:xfrm>
            <a:off x="197768" y="4870901"/>
            <a:ext cx="9054752" cy="646331"/>
          </a:xfrm>
          <a:prstGeom prst="rect">
            <a:avLst/>
          </a:prstGeom>
        </p:spPr>
        <p:txBody>
          <a:bodyPr wrap="square">
            <a:spAutoFit/>
          </a:bodyPr>
          <a:lstStyle/>
          <a:p>
            <a:r>
              <a:rPr lang="fr-FR" b="1" dirty="0">
                <a:solidFill>
                  <a:srgbClr val="FF0000"/>
                </a:solidFill>
              </a:rPr>
              <a:t>Phase 2</a:t>
            </a:r>
            <a:r>
              <a:rPr lang="fr-FR" b="1" dirty="0"/>
              <a:t> </a:t>
            </a:r>
            <a:r>
              <a:rPr lang="fr-FR" b="1" dirty="0" smtClean="0">
                <a:solidFill>
                  <a:srgbClr val="FF0000"/>
                </a:solidFill>
              </a:rPr>
              <a:t>: </a:t>
            </a:r>
            <a:r>
              <a:rPr lang="fr-FR" b="1" dirty="0" smtClean="0"/>
              <a:t>Elaboration </a:t>
            </a:r>
            <a:r>
              <a:rPr lang="fr-FR" b="1" dirty="0"/>
              <a:t>d’un </a:t>
            </a:r>
            <a:r>
              <a:rPr lang="fr-FR" b="1" dirty="0" smtClean="0"/>
              <a:t>référentiel et d’un projet pédagogique (</a:t>
            </a:r>
            <a:r>
              <a:rPr lang="fr-FR" b="1" dirty="0" err="1" smtClean="0"/>
              <a:t>Janv</a:t>
            </a:r>
            <a:r>
              <a:rPr lang="fr-FR" b="1" dirty="0" smtClean="0"/>
              <a:t> –Sept 2021) </a:t>
            </a:r>
          </a:p>
          <a:p>
            <a:r>
              <a:rPr lang="fr-FR" b="1" dirty="0"/>
              <a:t> </a:t>
            </a:r>
            <a:r>
              <a:rPr lang="fr-FR" b="1" dirty="0" smtClean="0"/>
              <a:t>                 (Assises SP, atelier département etc…)</a:t>
            </a:r>
          </a:p>
        </p:txBody>
      </p:sp>
      <p:sp>
        <p:nvSpPr>
          <p:cNvPr id="11" name="Rectangle 10"/>
          <p:cNvSpPr/>
          <p:nvPr/>
        </p:nvSpPr>
        <p:spPr>
          <a:xfrm>
            <a:off x="284909" y="5867683"/>
            <a:ext cx="8679579" cy="369332"/>
          </a:xfrm>
          <a:prstGeom prst="rect">
            <a:avLst/>
          </a:prstGeom>
        </p:spPr>
        <p:txBody>
          <a:bodyPr wrap="square">
            <a:spAutoFit/>
          </a:bodyPr>
          <a:lstStyle/>
          <a:p>
            <a:r>
              <a:rPr lang="fr-FR" b="1" dirty="0">
                <a:solidFill>
                  <a:schemeClr val="bg1">
                    <a:lumMod val="65000"/>
                  </a:schemeClr>
                </a:solidFill>
              </a:rPr>
              <a:t>Phase </a:t>
            </a:r>
            <a:r>
              <a:rPr lang="fr-FR" b="1" dirty="0" smtClean="0">
                <a:solidFill>
                  <a:schemeClr val="bg1">
                    <a:lumMod val="65000"/>
                  </a:schemeClr>
                </a:solidFill>
              </a:rPr>
              <a:t>3: Accompagnement </a:t>
            </a:r>
            <a:r>
              <a:rPr lang="fr-FR" b="1" dirty="0">
                <a:solidFill>
                  <a:schemeClr val="bg1">
                    <a:lumMod val="65000"/>
                  </a:schemeClr>
                </a:solidFill>
              </a:rPr>
              <a:t>pédagogique dans la mise en œuvre des </a:t>
            </a:r>
            <a:r>
              <a:rPr lang="fr-FR" b="1" dirty="0" smtClean="0">
                <a:solidFill>
                  <a:schemeClr val="bg1">
                    <a:lumMod val="65000"/>
                  </a:schemeClr>
                </a:solidFill>
              </a:rPr>
              <a:t>recommandations</a:t>
            </a:r>
            <a:endParaRPr lang="fr-FR" b="1" dirty="0">
              <a:solidFill>
                <a:schemeClr val="bg1">
                  <a:lumMod val="65000"/>
                </a:schemeClr>
              </a:solidFill>
            </a:endParaRPr>
          </a:p>
        </p:txBody>
      </p:sp>
    </p:spTree>
    <p:extLst>
      <p:ext uri="{BB962C8B-B14F-4D97-AF65-F5344CB8AC3E}">
        <p14:creationId xmlns:p14="http://schemas.microsoft.com/office/powerpoint/2010/main" val="2520766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312" y="72373"/>
            <a:ext cx="1728192" cy="1063503"/>
          </a:xfrm>
          <a:prstGeom prst="rect">
            <a:avLst/>
          </a:prstGeom>
        </p:spPr>
      </p:pic>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3" name="Rectangle 22"/>
          <p:cNvSpPr/>
          <p:nvPr/>
        </p:nvSpPr>
        <p:spPr>
          <a:xfrm>
            <a:off x="3064843" y="887464"/>
            <a:ext cx="2592288" cy="485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171254" y="840967"/>
            <a:ext cx="2405595" cy="523220"/>
          </a:xfrm>
          <a:prstGeom prst="rect">
            <a:avLst/>
          </a:prstGeom>
          <a:noFill/>
        </p:spPr>
        <p:txBody>
          <a:bodyPr wrap="none" rtlCol="0">
            <a:spAutoFit/>
          </a:bodyPr>
          <a:lstStyle/>
          <a:p>
            <a:r>
              <a:rPr lang="fr-FR" sz="2800" b="1" dirty="0" smtClean="0">
                <a:solidFill>
                  <a:srgbClr val="FFC000"/>
                </a:solidFill>
              </a:rPr>
              <a:t>Rétro-planning</a:t>
            </a:r>
            <a:endParaRPr lang="fr-FR" sz="2800" b="1" dirty="0">
              <a:solidFill>
                <a:srgbClr val="FFC000"/>
              </a:solidFill>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592497"/>
            <a:ext cx="8640960" cy="5358976"/>
          </a:xfrm>
          <a:prstGeom prst="rect">
            <a:avLst/>
          </a:prstGeom>
        </p:spPr>
      </p:pic>
      <p:cxnSp>
        <p:nvCxnSpPr>
          <p:cNvPr id="3" name="Connecteur droit avec flèche 2"/>
          <p:cNvCxnSpPr/>
          <p:nvPr/>
        </p:nvCxnSpPr>
        <p:spPr>
          <a:xfrm flipH="1">
            <a:off x="3064844" y="1820808"/>
            <a:ext cx="2731292" cy="2328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789596" y="1408598"/>
            <a:ext cx="803105" cy="369332"/>
          </a:xfrm>
          <a:prstGeom prst="rect">
            <a:avLst/>
          </a:prstGeom>
          <a:noFill/>
        </p:spPr>
        <p:txBody>
          <a:bodyPr wrap="none" rtlCol="0">
            <a:spAutoFit/>
          </a:bodyPr>
          <a:lstStyle/>
          <a:p>
            <a:r>
              <a:rPr lang="fr-FR" dirty="0" smtClean="0"/>
              <a:t>Atelier</a:t>
            </a:r>
            <a:endParaRPr lang="fr-FR" dirty="0"/>
          </a:p>
        </p:txBody>
      </p:sp>
    </p:spTree>
    <p:extLst>
      <p:ext uri="{BB962C8B-B14F-4D97-AF65-F5344CB8AC3E}">
        <p14:creationId xmlns:p14="http://schemas.microsoft.com/office/powerpoint/2010/main" val="1297065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pic>
        <p:nvPicPr>
          <p:cNvPr id="10" name="Image 9">
            <a:extLst>
              <a:ext uri="{FF2B5EF4-FFF2-40B4-BE49-F238E27FC236}">
                <a16:creationId xmlns:a16="http://schemas.microsoft.com/office/drawing/2014/main" id="{0EE62242-C6D5-42D9-8698-689DEE5460A6}"/>
              </a:ext>
            </a:extLst>
          </p:cNvPr>
          <p:cNvPicPr/>
          <p:nvPr/>
        </p:nvPicPr>
        <p:blipFill>
          <a:blip r:embed="rId4"/>
          <a:stretch>
            <a:fillRect/>
          </a:stretch>
        </p:blipFill>
        <p:spPr>
          <a:xfrm>
            <a:off x="268294" y="927240"/>
            <a:ext cx="8337586" cy="5558018"/>
          </a:xfrm>
          <a:prstGeom prst="rect">
            <a:avLst/>
          </a:prstGeom>
        </p:spPr>
      </p:pic>
      <p:sp>
        <p:nvSpPr>
          <p:cNvPr id="19" name="ZoneTexte 18"/>
          <p:cNvSpPr txBox="1"/>
          <p:nvPr/>
        </p:nvSpPr>
        <p:spPr>
          <a:xfrm>
            <a:off x="6993543" y="2636912"/>
            <a:ext cx="2232248" cy="1015663"/>
          </a:xfrm>
          <a:prstGeom prst="rect">
            <a:avLst/>
          </a:prstGeom>
          <a:noFill/>
        </p:spPr>
        <p:txBody>
          <a:bodyPr wrap="square" rtlCol="0">
            <a:spAutoFit/>
          </a:bodyPr>
          <a:lstStyle/>
          <a:p>
            <a:r>
              <a:rPr lang="fr-FR" sz="1200" b="1" dirty="0" smtClean="0"/>
              <a:t>Respecter les contraintes physiques</a:t>
            </a:r>
            <a:r>
              <a:rPr lang="fr-FR" sz="1200" dirty="0" smtClean="0"/>
              <a:t> et </a:t>
            </a:r>
            <a:r>
              <a:rPr lang="fr-FR" sz="1200" b="1" dirty="0" smtClean="0"/>
              <a:t>mobiliser les moyens</a:t>
            </a:r>
            <a:r>
              <a:rPr lang="fr-FR" sz="1200" dirty="0" smtClean="0"/>
              <a:t> </a:t>
            </a:r>
            <a:r>
              <a:rPr lang="fr-FR" sz="1200" b="1" dirty="0" smtClean="0">
                <a:solidFill>
                  <a:srgbClr val="FF0000"/>
                </a:solidFill>
              </a:rPr>
              <a:t>institutionnels</a:t>
            </a:r>
            <a:r>
              <a:rPr lang="fr-FR" sz="1200" dirty="0" smtClean="0"/>
              <a:t> et </a:t>
            </a:r>
            <a:r>
              <a:rPr lang="fr-FR" sz="1200" b="1" dirty="0" smtClean="0">
                <a:solidFill>
                  <a:srgbClr val="FF0000"/>
                </a:solidFill>
              </a:rPr>
              <a:t>techniques</a:t>
            </a:r>
            <a:r>
              <a:rPr lang="fr-FR" sz="1200" dirty="0" smtClean="0"/>
              <a:t> pour répondre aux objectifs sociétaux</a:t>
            </a:r>
          </a:p>
        </p:txBody>
      </p:sp>
      <p:sp>
        <p:nvSpPr>
          <p:cNvPr id="20" name="ZoneTexte 19"/>
          <p:cNvSpPr txBox="1"/>
          <p:nvPr/>
        </p:nvSpPr>
        <p:spPr>
          <a:xfrm>
            <a:off x="5335" y="5517232"/>
            <a:ext cx="2461700" cy="830997"/>
          </a:xfrm>
          <a:prstGeom prst="rect">
            <a:avLst/>
          </a:prstGeom>
          <a:noFill/>
        </p:spPr>
        <p:txBody>
          <a:bodyPr wrap="none" rtlCol="0">
            <a:spAutoFit/>
          </a:bodyPr>
          <a:lstStyle/>
          <a:p>
            <a:r>
              <a:rPr lang="fr-FR" sz="1200" dirty="0" smtClean="0"/>
              <a:t>L’ingénieur doit être </a:t>
            </a:r>
            <a:r>
              <a:rPr lang="fr-FR" sz="1200" b="1" dirty="0" smtClean="0"/>
              <a:t>sensibilisé</a:t>
            </a:r>
          </a:p>
          <a:p>
            <a:r>
              <a:rPr lang="fr-FR" sz="1200" dirty="0" smtClean="0"/>
              <a:t> aux </a:t>
            </a:r>
            <a:r>
              <a:rPr lang="fr-FR" sz="1200" b="1" dirty="0" smtClean="0">
                <a:solidFill>
                  <a:srgbClr val="FF0000"/>
                </a:solidFill>
              </a:rPr>
              <a:t>enjeux sociétaux </a:t>
            </a:r>
            <a:r>
              <a:rPr lang="fr-FR" sz="1200" dirty="0" smtClean="0"/>
              <a:t>et </a:t>
            </a:r>
            <a:r>
              <a:rPr lang="fr-FR" sz="1200" b="1" dirty="0" smtClean="0"/>
              <a:t>agir</a:t>
            </a:r>
          </a:p>
          <a:p>
            <a:r>
              <a:rPr lang="fr-FR" sz="1200" dirty="0" smtClean="0"/>
              <a:t> en </a:t>
            </a:r>
            <a:r>
              <a:rPr lang="fr-FR" sz="1200" b="1" dirty="0" smtClean="0">
                <a:solidFill>
                  <a:srgbClr val="FF0000"/>
                </a:solidFill>
              </a:rPr>
              <a:t>citoyen éclairé et avec un esprit </a:t>
            </a:r>
          </a:p>
          <a:p>
            <a:r>
              <a:rPr lang="fr-FR" sz="1200" b="1" dirty="0">
                <a:solidFill>
                  <a:srgbClr val="FF0000"/>
                </a:solidFill>
              </a:rPr>
              <a:t>d</a:t>
            </a:r>
            <a:r>
              <a:rPr lang="fr-FR" sz="1200" b="1" dirty="0" smtClean="0">
                <a:solidFill>
                  <a:srgbClr val="FF0000"/>
                </a:solidFill>
              </a:rPr>
              <a:t>’analyse critique</a:t>
            </a:r>
            <a:endParaRPr lang="fr-FR" sz="1200" b="1" dirty="0">
              <a:solidFill>
                <a:srgbClr val="FF0000"/>
              </a:solidFill>
            </a:endParaRPr>
          </a:p>
        </p:txBody>
      </p:sp>
    </p:spTree>
    <p:extLst>
      <p:ext uri="{BB962C8B-B14F-4D97-AF65-F5344CB8AC3E}">
        <p14:creationId xmlns:p14="http://schemas.microsoft.com/office/powerpoint/2010/main" val="412119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pic>
        <p:nvPicPr>
          <p:cNvPr id="9" name="Image 8">
            <a:extLst>
              <a:ext uri="{FF2B5EF4-FFF2-40B4-BE49-F238E27FC236}">
                <a16:creationId xmlns:a16="http://schemas.microsoft.com/office/drawing/2014/main" id="{7D09360D-6517-45D9-998E-0DA9C82A2B25}"/>
              </a:ext>
            </a:extLst>
          </p:cNvPr>
          <p:cNvPicPr>
            <a:picLocks noChangeAspect="1"/>
          </p:cNvPicPr>
          <p:nvPr/>
        </p:nvPicPr>
        <p:blipFill rotWithShape="1">
          <a:blip r:embed="rId4"/>
          <a:srcRect l="36167"/>
          <a:stretch/>
        </p:blipFill>
        <p:spPr>
          <a:xfrm>
            <a:off x="5555565" y="1189947"/>
            <a:ext cx="3441149" cy="5569014"/>
          </a:xfrm>
          <a:prstGeom prst="rect">
            <a:avLst/>
          </a:prstGeom>
        </p:spPr>
      </p:pic>
      <p:sp>
        <p:nvSpPr>
          <p:cNvPr id="11" name="ZoneTexte 10"/>
          <p:cNvSpPr txBox="1"/>
          <p:nvPr/>
        </p:nvSpPr>
        <p:spPr>
          <a:xfrm>
            <a:off x="174732" y="1385890"/>
            <a:ext cx="5149681" cy="584775"/>
          </a:xfrm>
          <a:prstGeom prst="rect">
            <a:avLst/>
          </a:prstGeom>
          <a:noFill/>
        </p:spPr>
        <p:txBody>
          <a:bodyPr wrap="square" rtlCol="0">
            <a:spAutoFit/>
          </a:bodyPr>
          <a:lstStyle/>
          <a:p>
            <a:r>
              <a:rPr lang="fr-FR" sz="3200" b="1" dirty="0">
                <a:solidFill>
                  <a:schemeClr val="accent1"/>
                </a:solidFill>
              </a:rPr>
              <a:t>Changement climatique</a:t>
            </a:r>
          </a:p>
        </p:txBody>
      </p:sp>
      <p:sp>
        <p:nvSpPr>
          <p:cNvPr id="12" name="ZoneTexte 11"/>
          <p:cNvSpPr txBox="1"/>
          <p:nvPr/>
        </p:nvSpPr>
        <p:spPr>
          <a:xfrm>
            <a:off x="174733" y="1189948"/>
            <a:ext cx="5149681" cy="307777"/>
          </a:xfrm>
          <a:prstGeom prst="rect">
            <a:avLst/>
          </a:prstGeom>
          <a:noFill/>
        </p:spPr>
        <p:txBody>
          <a:bodyPr wrap="square" rtlCol="0">
            <a:spAutoFit/>
          </a:bodyPr>
          <a:lstStyle/>
          <a:p>
            <a:r>
              <a:rPr lang="fr-FR" sz="1400" b="1" i="1" dirty="0">
                <a:solidFill>
                  <a:schemeClr val="accent1"/>
                </a:solidFill>
              </a:rPr>
              <a:t>Un exemple</a:t>
            </a:r>
          </a:p>
        </p:txBody>
      </p:sp>
      <p:sp>
        <p:nvSpPr>
          <p:cNvPr id="13" name="Rectangle 12"/>
          <p:cNvSpPr/>
          <p:nvPr/>
        </p:nvSpPr>
        <p:spPr>
          <a:xfrm>
            <a:off x="174732" y="1970664"/>
            <a:ext cx="5246941" cy="663258"/>
          </a:xfrm>
          <a:prstGeom prst="rect">
            <a:avLst/>
          </a:prstGeom>
        </p:spPr>
        <p:txBody>
          <a:bodyPr wrap="square">
            <a:spAutoFit/>
          </a:bodyPr>
          <a:lstStyle/>
          <a:p>
            <a:pPr marL="342900" indent="-342900" algn="just">
              <a:lnSpc>
                <a:spcPct val="107000"/>
              </a:lnSpc>
              <a:spcAft>
                <a:spcPts val="600"/>
              </a:spcAft>
              <a:buFont typeface="Symbol" panose="05050102010706020507" pitchFamily="18" charset="2"/>
              <a:buChar char=""/>
            </a:pPr>
            <a:r>
              <a:rPr lang="fr-FR" dirty="0">
                <a:solidFill>
                  <a:srgbClr val="00508C"/>
                </a:solidFill>
                <a:latin typeface="Tahoma" panose="020B0604030504040204" pitchFamily="34" charset="0"/>
                <a:ea typeface="Tahoma" panose="020B0604030504040204" pitchFamily="34" charset="0"/>
                <a:cs typeface="Times New Roman" panose="02020603050405020304" pitchFamily="18" charset="0"/>
              </a:rPr>
              <a:t>Contextualisation</a:t>
            </a:r>
          </a:p>
          <a:p>
            <a:pPr algn="just">
              <a:lnSpc>
                <a:spcPct val="107000"/>
              </a:lnSpc>
              <a:spcAft>
                <a:spcPts val="600"/>
              </a:spcAft>
            </a:pPr>
            <a:r>
              <a:rPr lang="fr-FR" sz="1200" i="1" dirty="0">
                <a:solidFill>
                  <a:srgbClr val="00508C"/>
                </a:solidFill>
                <a:latin typeface="Tahoma" panose="020B0604030504040204" pitchFamily="34" charset="0"/>
                <a:ea typeface="Tahoma" panose="020B0604030504040204" pitchFamily="34" charset="0"/>
                <a:cs typeface="Times New Roman" panose="02020603050405020304" pitchFamily="18" charset="0"/>
              </a:rPr>
              <a:t>Qu’est-ce que le climat ? Quel est son histoire ? Où en est-on ?</a:t>
            </a:r>
          </a:p>
        </p:txBody>
      </p:sp>
      <p:sp>
        <p:nvSpPr>
          <p:cNvPr id="14" name="Rectangle 13"/>
          <p:cNvSpPr/>
          <p:nvPr/>
        </p:nvSpPr>
        <p:spPr>
          <a:xfrm>
            <a:off x="177409" y="2887735"/>
            <a:ext cx="5246941" cy="663258"/>
          </a:xfrm>
          <a:prstGeom prst="rect">
            <a:avLst/>
          </a:prstGeom>
        </p:spPr>
        <p:txBody>
          <a:bodyPr wrap="square">
            <a:spAutoFit/>
          </a:bodyPr>
          <a:lstStyle/>
          <a:p>
            <a:pPr marL="342900" indent="-342900" algn="just">
              <a:lnSpc>
                <a:spcPct val="107000"/>
              </a:lnSpc>
              <a:spcAft>
                <a:spcPts val="600"/>
              </a:spcAft>
              <a:buFont typeface="Symbol" panose="05050102010706020507" pitchFamily="18" charset="2"/>
              <a:buChar char=""/>
            </a:pPr>
            <a:r>
              <a:rPr lang="fr-FR" dirty="0">
                <a:solidFill>
                  <a:srgbClr val="00508C"/>
                </a:solidFill>
                <a:latin typeface="Tahoma" panose="020B0604030504040204" pitchFamily="34" charset="0"/>
                <a:ea typeface="Tahoma" panose="020B0604030504040204" pitchFamily="34" charset="0"/>
                <a:cs typeface="Times New Roman" panose="02020603050405020304" pitchFamily="18" charset="0"/>
              </a:rPr>
              <a:t>Mécanismes</a:t>
            </a:r>
          </a:p>
          <a:p>
            <a:pPr algn="just">
              <a:lnSpc>
                <a:spcPct val="107000"/>
              </a:lnSpc>
              <a:spcAft>
                <a:spcPts val="600"/>
              </a:spcAft>
            </a:pPr>
            <a:r>
              <a:rPr lang="fr-FR" sz="1200" i="1" dirty="0">
                <a:solidFill>
                  <a:srgbClr val="00508C"/>
                </a:solidFill>
                <a:latin typeface="Tahoma" panose="020B0604030504040204" pitchFamily="34" charset="0"/>
                <a:ea typeface="Tahoma" panose="020B0604030504040204" pitchFamily="34" charset="0"/>
                <a:cs typeface="Times New Roman" panose="02020603050405020304" pitchFamily="18" charset="0"/>
              </a:rPr>
              <a:t>Mécanismes physiques &amp; comment le « traiter » ? </a:t>
            </a:r>
          </a:p>
        </p:txBody>
      </p:sp>
      <p:sp>
        <p:nvSpPr>
          <p:cNvPr id="15" name="Rectangle 14"/>
          <p:cNvSpPr/>
          <p:nvPr/>
        </p:nvSpPr>
        <p:spPr>
          <a:xfrm>
            <a:off x="174738" y="3799455"/>
            <a:ext cx="5246941" cy="663258"/>
          </a:xfrm>
          <a:prstGeom prst="rect">
            <a:avLst/>
          </a:prstGeom>
        </p:spPr>
        <p:txBody>
          <a:bodyPr wrap="square">
            <a:spAutoFit/>
          </a:bodyPr>
          <a:lstStyle/>
          <a:p>
            <a:pPr marL="342900" indent="-342900" algn="just">
              <a:lnSpc>
                <a:spcPct val="107000"/>
              </a:lnSpc>
              <a:spcAft>
                <a:spcPts val="600"/>
              </a:spcAft>
              <a:buFont typeface="Symbol" panose="05050102010706020507" pitchFamily="18" charset="2"/>
              <a:buChar char=""/>
            </a:pPr>
            <a:r>
              <a:rPr lang="fr-FR" dirty="0">
                <a:solidFill>
                  <a:srgbClr val="00508C"/>
                </a:solidFill>
                <a:latin typeface="Tahoma" panose="020B0604030504040204" pitchFamily="34" charset="0"/>
                <a:ea typeface="Tahoma" panose="020B0604030504040204" pitchFamily="34" charset="0"/>
                <a:cs typeface="Times New Roman" panose="02020603050405020304" pitchFamily="18" charset="0"/>
              </a:rPr>
              <a:t>Relations &amp; interactions</a:t>
            </a:r>
            <a:endParaRPr lang="fr-FR" sz="1200" dirty="0">
              <a:solidFill>
                <a:srgbClr val="00508C"/>
              </a:solidFill>
              <a:latin typeface="Tahoma" panose="020B0604030504040204" pitchFamily="34" charset="0"/>
              <a:ea typeface="Tahoma" panose="020B0604030504040204" pitchFamily="34" charset="0"/>
              <a:cs typeface="Times New Roman" panose="02020603050405020304" pitchFamily="18" charset="0"/>
            </a:endParaRPr>
          </a:p>
          <a:p>
            <a:pPr algn="just">
              <a:lnSpc>
                <a:spcPct val="107000"/>
              </a:lnSpc>
              <a:spcAft>
                <a:spcPts val="600"/>
              </a:spcAft>
            </a:pPr>
            <a:r>
              <a:rPr lang="fr-FR" sz="1200" dirty="0">
                <a:solidFill>
                  <a:srgbClr val="00508C"/>
                </a:solidFill>
                <a:latin typeface="Tahoma" panose="020B0604030504040204" pitchFamily="34" charset="0"/>
                <a:ea typeface="Tahoma" panose="020B0604030504040204" pitchFamily="34" charset="0"/>
                <a:cs typeface="Times New Roman" panose="02020603050405020304" pitchFamily="18" charset="0"/>
              </a:rPr>
              <a:t> </a:t>
            </a:r>
            <a:r>
              <a:rPr lang="fr-FR" sz="1200" i="1" dirty="0">
                <a:solidFill>
                  <a:srgbClr val="00508C"/>
                </a:solidFill>
                <a:latin typeface="Tahoma" panose="020B0604030504040204" pitchFamily="34" charset="0"/>
                <a:ea typeface="Tahoma" panose="020B0604030504040204" pitchFamily="34" charset="0"/>
                <a:cs typeface="Times New Roman" panose="02020603050405020304" pitchFamily="18" charset="0"/>
              </a:rPr>
              <a:t>Quelles relations avec les autres enjeux ? Le climat, enjeu pivot.</a:t>
            </a:r>
          </a:p>
        </p:txBody>
      </p:sp>
      <p:sp>
        <p:nvSpPr>
          <p:cNvPr id="16" name="Rectangle 15"/>
          <p:cNvSpPr/>
          <p:nvPr/>
        </p:nvSpPr>
        <p:spPr>
          <a:xfrm>
            <a:off x="177415" y="4716528"/>
            <a:ext cx="5246941" cy="663258"/>
          </a:xfrm>
          <a:prstGeom prst="rect">
            <a:avLst/>
          </a:prstGeom>
        </p:spPr>
        <p:txBody>
          <a:bodyPr wrap="square">
            <a:spAutoFit/>
          </a:bodyPr>
          <a:lstStyle/>
          <a:p>
            <a:pPr marL="342900" indent="-342900" algn="just">
              <a:lnSpc>
                <a:spcPct val="107000"/>
              </a:lnSpc>
              <a:spcAft>
                <a:spcPts val="600"/>
              </a:spcAft>
              <a:buFont typeface="Symbol" panose="05050102010706020507" pitchFamily="18" charset="2"/>
              <a:buChar char=""/>
            </a:pPr>
            <a:r>
              <a:rPr lang="fr-FR" dirty="0">
                <a:solidFill>
                  <a:srgbClr val="00508C"/>
                </a:solidFill>
                <a:latin typeface="Tahoma" panose="020B0604030504040204" pitchFamily="34" charset="0"/>
                <a:ea typeface="Tahoma" panose="020B0604030504040204" pitchFamily="34" charset="0"/>
                <a:cs typeface="Times New Roman" panose="02020603050405020304" pitchFamily="18" charset="0"/>
              </a:rPr>
              <a:t>Risques &amp; limites</a:t>
            </a:r>
          </a:p>
          <a:p>
            <a:pPr algn="just">
              <a:lnSpc>
                <a:spcPct val="107000"/>
              </a:lnSpc>
              <a:spcAft>
                <a:spcPts val="600"/>
              </a:spcAft>
            </a:pPr>
            <a:r>
              <a:rPr lang="fr-FR" sz="1200" i="1" dirty="0">
                <a:solidFill>
                  <a:srgbClr val="00508C"/>
                </a:solidFill>
                <a:latin typeface="Tahoma" panose="020B0604030504040204" pitchFamily="34" charset="0"/>
                <a:ea typeface="Tahoma" panose="020B0604030504040204" pitchFamily="34" charset="0"/>
                <a:cs typeface="Times New Roman" panose="02020603050405020304" pitchFamily="18" charset="0"/>
              </a:rPr>
              <a:t>Risque de la trajectoire actuelle et celles que l’on peut envisager</a:t>
            </a:r>
          </a:p>
        </p:txBody>
      </p:sp>
      <p:sp>
        <p:nvSpPr>
          <p:cNvPr id="17" name="Rectangle 16"/>
          <p:cNvSpPr/>
          <p:nvPr/>
        </p:nvSpPr>
        <p:spPr>
          <a:xfrm>
            <a:off x="174743" y="5820750"/>
            <a:ext cx="5246941" cy="663258"/>
          </a:xfrm>
          <a:prstGeom prst="rect">
            <a:avLst/>
          </a:prstGeom>
        </p:spPr>
        <p:txBody>
          <a:bodyPr wrap="square">
            <a:spAutoFit/>
          </a:bodyPr>
          <a:lstStyle/>
          <a:p>
            <a:pPr marL="342900" indent="-342900" algn="just">
              <a:lnSpc>
                <a:spcPct val="107000"/>
              </a:lnSpc>
              <a:spcAft>
                <a:spcPts val="600"/>
              </a:spcAft>
              <a:buFont typeface="Symbol" panose="05050102010706020507" pitchFamily="18" charset="2"/>
              <a:buChar char=""/>
            </a:pPr>
            <a:r>
              <a:rPr lang="fr-FR" dirty="0">
                <a:solidFill>
                  <a:srgbClr val="00508C"/>
                </a:solidFill>
                <a:latin typeface="Tahoma" panose="020B0604030504040204" pitchFamily="34" charset="0"/>
                <a:ea typeface="Tahoma" panose="020B0604030504040204" pitchFamily="34" charset="0"/>
                <a:cs typeface="Times New Roman" panose="02020603050405020304" pitchFamily="18" charset="0"/>
              </a:rPr>
              <a:t>Perspectives</a:t>
            </a:r>
          </a:p>
          <a:p>
            <a:pPr algn="just">
              <a:lnSpc>
                <a:spcPct val="107000"/>
              </a:lnSpc>
              <a:spcAft>
                <a:spcPts val="600"/>
              </a:spcAft>
            </a:pPr>
            <a:r>
              <a:rPr lang="fr-FR" sz="1200" i="1" dirty="0">
                <a:solidFill>
                  <a:srgbClr val="00508C"/>
                </a:solidFill>
                <a:latin typeface="Tahoma" panose="020B0604030504040204" pitchFamily="34" charset="0"/>
                <a:ea typeface="Tahoma" panose="020B0604030504040204" pitchFamily="34" charset="0"/>
                <a:cs typeface="Times New Roman" panose="02020603050405020304" pitchFamily="18" charset="0"/>
              </a:rPr>
              <a:t>Quelles projections, scénarios, réponses en fonction de quel contexte ?</a:t>
            </a:r>
          </a:p>
        </p:txBody>
      </p:sp>
    </p:spTree>
    <p:extLst>
      <p:ext uri="{BB962C8B-B14F-4D97-AF65-F5344CB8AC3E}">
        <p14:creationId xmlns:p14="http://schemas.microsoft.com/office/powerpoint/2010/main" val="150859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sp>
        <p:nvSpPr>
          <p:cNvPr id="18" name="Secteurs 39">
            <a:extLst>
              <a:ext uri="{FF2B5EF4-FFF2-40B4-BE49-F238E27FC236}">
                <a16:creationId xmlns:a16="http://schemas.microsoft.com/office/drawing/2014/main" id="{AF0D3338-2BE4-4577-9D3E-E88D25C11F51}"/>
              </a:ext>
            </a:extLst>
          </p:cNvPr>
          <p:cNvSpPr/>
          <p:nvPr/>
        </p:nvSpPr>
        <p:spPr>
          <a:xfrm>
            <a:off x="242974" y="1135877"/>
            <a:ext cx="5676900" cy="5522912"/>
          </a:xfrm>
          <a:prstGeom prst="pie">
            <a:avLst>
              <a:gd name="adj1" fmla="val 5393619"/>
              <a:gd name="adj2" fmla="val 161831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19" name="Tableau 18"/>
          <p:cNvGraphicFramePr>
            <a:graphicFrameLocks noGrp="1"/>
          </p:cNvGraphicFramePr>
          <p:nvPr>
            <p:extLst>
              <p:ext uri="{D42A27DB-BD31-4B8C-83A1-F6EECF244321}">
                <p14:modId xmlns:p14="http://schemas.microsoft.com/office/powerpoint/2010/main" val="1079611549"/>
              </p:ext>
            </p:extLst>
          </p:nvPr>
        </p:nvGraphicFramePr>
        <p:xfrm>
          <a:off x="3313829" y="1707746"/>
          <a:ext cx="5803701" cy="523149"/>
        </p:xfrm>
        <a:graphic>
          <a:graphicData uri="http://schemas.openxmlformats.org/drawingml/2006/table">
            <a:tbl>
              <a:tblPr firstRow="1" firstCol="1" bandRow="1">
                <a:tableStyleId>{2D5ABB26-0587-4C30-8999-92F81FD0307C}</a:tableStyleId>
              </a:tblPr>
              <a:tblGrid>
                <a:gridCol w="250850">
                  <a:extLst>
                    <a:ext uri="{9D8B030D-6E8A-4147-A177-3AD203B41FA5}">
                      <a16:colId xmlns:a16="http://schemas.microsoft.com/office/drawing/2014/main" val="20000"/>
                    </a:ext>
                  </a:extLst>
                </a:gridCol>
                <a:gridCol w="5552851">
                  <a:extLst>
                    <a:ext uri="{9D8B030D-6E8A-4147-A177-3AD203B41FA5}">
                      <a16:colId xmlns:a16="http://schemas.microsoft.com/office/drawing/2014/main" val="20001"/>
                    </a:ext>
                  </a:extLst>
                </a:gridCol>
              </a:tblGrid>
              <a:tr h="523149">
                <a:tc>
                  <a:txBody>
                    <a:bodyPr/>
                    <a:lstStyle/>
                    <a:p>
                      <a:pPr>
                        <a:lnSpc>
                          <a:spcPct val="107000"/>
                        </a:lnSpc>
                      </a:pPr>
                      <a:endParaRPr lang="fr-FR" sz="1400" b="1" dirty="0">
                        <a:solidFill>
                          <a:srgbClr val="00508C"/>
                        </a:solidFill>
                        <a:effectLst/>
                        <a:latin typeface="+mn-lt"/>
                        <a:cs typeface="Times New Roman" panose="02020603050405020304" pitchFamily="18" charset="0"/>
                      </a:endParaRPr>
                    </a:p>
                  </a:txBody>
                  <a:tcPr marL="41219" marR="41219" marT="0" marB="0" anchor="ctr"/>
                </a:tc>
                <a:tc>
                  <a:txBody>
                    <a:bodyPr/>
                    <a:lstStyle/>
                    <a:p>
                      <a:pPr algn="l">
                        <a:lnSpc>
                          <a:spcPct val="107000"/>
                        </a:lnSpc>
                        <a:spcAft>
                          <a:spcPts val="0"/>
                        </a:spcAft>
                      </a:pPr>
                      <a:r>
                        <a:rPr lang="fr-FR" sz="1400" b="1" dirty="0">
                          <a:solidFill>
                            <a:srgbClr val="00508C"/>
                          </a:solidFill>
                          <a:effectLst/>
                          <a:latin typeface="+mn-lt"/>
                        </a:rPr>
                        <a:t>1.1 Adopter une approche systémique</a:t>
                      </a:r>
                      <a:endParaRPr lang="fr-FR" sz="1400" b="1" dirty="0">
                        <a:solidFill>
                          <a:srgbClr val="00508C"/>
                        </a:solidFill>
                        <a:effectLst/>
                        <a:latin typeface="+mn-lt"/>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sp>
        <p:nvSpPr>
          <p:cNvPr id="20" name="Rectangle 19">
            <a:extLst>
              <a:ext uri="{FF2B5EF4-FFF2-40B4-BE49-F238E27FC236}">
                <a16:creationId xmlns:a16="http://schemas.microsoft.com/office/drawing/2014/main" id="{1533E6F7-5C18-4B80-8E20-326A536BBC1C}"/>
              </a:ext>
            </a:extLst>
          </p:cNvPr>
          <p:cNvSpPr/>
          <p:nvPr/>
        </p:nvSpPr>
        <p:spPr>
          <a:xfrm>
            <a:off x="1429077" y="1734996"/>
            <a:ext cx="1705860" cy="861774"/>
          </a:xfrm>
          <a:prstGeom prst="rect">
            <a:avLst/>
          </a:prstGeom>
          <a:noFill/>
        </p:spPr>
        <p:txBody>
          <a:bodyPr wrap="square" rtlCol="0">
            <a:spAutoFit/>
          </a:bodyPr>
          <a:lstStyle/>
          <a:p>
            <a:r>
              <a:rPr lang="fr-FR" sz="1000" b="1" dirty="0">
                <a:solidFill>
                  <a:schemeClr val="bg1"/>
                </a:solidFill>
              </a:rPr>
              <a:t>Adopter une approche systémique et transdisciplinaire qui permette d’orienter sa réflexion</a:t>
            </a:r>
          </a:p>
        </p:txBody>
      </p:sp>
      <p:pic>
        <p:nvPicPr>
          <p:cNvPr id="21" name="Image 20">
            <a:extLst>
              <a:ext uri="{FF2B5EF4-FFF2-40B4-BE49-F238E27FC236}">
                <a16:creationId xmlns:a16="http://schemas.microsoft.com/office/drawing/2014/main" id="{95263E50-1667-43C7-848A-8451490D343E}"/>
              </a:ext>
            </a:extLst>
          </p:cNvPr>
          <p:cNvPicPr>
            <a:picLocks noChangeAspect="1"/>
          </p:cNvPicPr>
          <p:nvPr/>
        </p:nvPicPr>
        <p:blipFill>
          <a:blip r:embed="rId4">
            <a:duotone>
              <a:schemeClr val="bg2">
                <a:shade val="45000"/>
                <a:satMod val="135000"/>
              </a:schemeClr>
              <a:prstClr val="white"/>
            </a:duotone>
          </a:blip>
          <a:stretch>
            <a:fillRect/>
          </a:stretch>
        </p:blipFill>
        <p:spPr>
          <a:xfrm rot="18745746">
            <a:off x="1085210" y="2074346"/>
            <a:ext cx="350196" cy="365547"/>
          </a:xfrm>
          <a:prstGeom prst="rect">
            <a:avLst/>
          </a:prstGeom>
        </p:spPr>
      </p:pic>
      <p:sp>
        <p:nvSpPr>
          <p:cNvPr id="22" name="Flèche courbée vers le bas 46">
            <a:extLst>
              <a:ext uri="{FF2B5EF4-FFF2-40B4-BE49-F238E27FC236}">
                <a16:creationId xmlns:a16="http://schemas.microsoft.com/office/drawing/2014/main" id="{17C8CDFD-F2B4-47C8-91E7-198D289644B7}"/>
              </a:ext>
            </a:extLst>
          </p:cNvPr>
          <p:cNvSpPr/>
          <p:nvPr/>
        </p:nvSpPr>
        <p:spPr>
          <a:xfrm>
            <a:off x="658407" y="2914124"/>
            <a:ext cx="355916" cy="150957"/>
          </a:xfrm>
          <a:prstGeom prst="curved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23" name="Flèche courbée vers le bas 47">
            <a:extLst>
              <a:ext uri="{FF2B5EF4-FFF2-40B4-BE49-F238E27FC236}">
                <a16:creationId xmlns:a16="http://schemas.microsoft.com/office/drawing/2014/main" id="{8C9F34D7-9695-46D4-8261-59F62FA39F5B}"/>
              </a:ext>
            </a:extLst>
          </p:cNvPr>
          <p:cNvSpPr/>
          <p:nvPr/>
        </p:nvSpPr>
        <p:spPr>
          <a:xfrm rot="10800000">
            <a:off x="645086" y="3090795"/>
            <a:ext cx="355911" cy="150957"/>
          </a:xfrm>
          <a:prstGeom prst="curved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24" name="Rectangle 23">
            <a:extLst>
              <a:ext uri="{FF2B5EF4-FFF2-40B4-BE49-F238E27FC236}">
                <a16:creationId xmlns:a16="http://schemas.microsoft.com/office/drawing/2014/main" id="{A00CEDF7-1267-444E-B6E3-9FD3BFA852A3}"/>
              </a:ext>
            </a:extLst>
          </p:cNvPr>
          <p:cNvSpPr/>
          <p:nvPr/>
        </p:nvSpPr>
        <p:spPr>
          <a:xfrm>
            <a:off x="1161931" y="2855452"/>
            <a:ext cx="1848729" cy="400110"/>
          </a:xfrm>
          <a:prstGeom prst="rect">
            <a:avLst/>
          </a:prstGeom>
          <a:noFill/>
        </p:spPr>
        <p:txBody>
          <a:bodyPr wrap="square" rtlCol="0">
            <a:spAutoFit/>
          </a:bodyPr>
          <a:lstStyle/>
          <a:p>
            <a:r>
              <a:rPr lang="fr-FR" sz="1000" b="1" dirty="0">
                <a:solidFill>
                  <a:schemeClr val="bg1"/>
                </a:solidFill>
              </a:rPr>
              <a:t>Adopter une approche historique puis prospective</a:t>
            </a:r>
          </a:p>
        </p:txBody>
      </p:sp>
      <p:graphicFrame>
        <p:nvGraphicFramePr>
          <p:cNvPr id="25" name="Tableau 24"/>
          <p:cNvGraphicFramePr>
            <a:graphicFrameLocks noGrp="1"/>
          </p:cNvGraphicFramePr>
          <p:nvPr>
            <p:extLst>
              <p:ext uri="{D42A27DB-BD31-4B8C-83A1-F6EECF244321}">
                <p14:modId xmlns:p14="http://schemas.microsoft.com/office/powerpoint/2010/main" val="2589121415"/>
              </p:ext>
            </p:extLst>
          </p:nvPr>
        </p:nvGraphicFramePr>
        <p:xfrm>
          <a:off x="3564679" y="3418949"/>
          <a:ext cx="5552851" cy="614216"/>
        </p:xfrm>
        <a:graphic>
          <a:graphicData uri="http://schemas.openxmlformats.org/drawingml/2006/table">
            <a:tbl>
              <a:tblPr firstRow="1" firstCol="1" bandRow="1">
                <a:tableStyleId>{2D5ABB26-0587-4C30-8999-92F81FD0307C}</a:tableStyleId>
              </a:tblPr>
              <a:tblGrid>
                <a:gridCol w="5552851">
                  <a:extLst>
                    <a:ext uri="{9D8B030D-6E8A-4147-A177-3AD203B41FA5}">
                      <a16:colId xmlns:a16="http://schemas.microsoft.com/office/drawing/2014/main" val="20000"/>
                    </a:ext>
                  </a:extLst>
                </a:gridCol>
              </a:tblGrid>
              <a:tr h="614216">
                <a:tc>
                  <a:txBody>
                    <a:bodyPr/>
                    <a:lstStyle/>
                    <a:p>
                      <a:pPr algn="l">
                        <a:lnSpc>
                          <a:spcPct val="107000"/>
                        </a:lnSpc>
                        <a:spcAft>
                          <a:spcPts val="0"/>
                        </a:spcAft>
                      </a:pPr>
                      <a:r>
                        <a:rPr lang="fr-FR" sz="1400" b="1" dirty="0">
                          <a:solidFill>
                            <a:srgbClr val="00508C"/>
                          </a:solidFill>
                          <a:effectLst/>
                        </a:rPr>
                        <a:t>2.1 Comprendre les limites de l’ « Anthropocène » et ses conséquences sur notre présent : enjeux socio-écologiques</a:t>
                      </a:r>
                      <a:endParaRPr lang="fr-FR" sz="1400" b="1" dirty="0">
                        <a:solidFill>
                          <a:srgbClr val="00508C"/>
                        </a:solidFill>
                        <a:effectLst/>
                        <a:latin typeface="Tahoma" panose="020B0604030504040204" pitchFamily="34" charset="0"/>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sp>
        <p:nvSpPr>
          <p:cNvPr id="26" name="ZoneTexte 25"/>
          <p:cNvSpPr txBox="1"/>
          <p:nvPr/>
        </p:nvSpPr>
        <p:spPr>
          <a:xfrm>
            <a:off x="3313829" y="1198482"/>
            <a:ext cx="719665" cy="584775"/>
          </a:xfrm>
          <a:prstGeom prst="rect">
            <a:avLst/>
          </a:prstGeom>
          <a:noFill/>
        </p:spPr>
        <p:txBody>
          <a:bodyPr wrap="square" rtlCol="0">
            <a:spAutoFit/>
          </a:bodyPr>
          <a:lstStyle/>
          <a:p>
            <a:r>
              <a:rPr lang="fr-FR" sz="3200" b="1" dirty="0">
                <a:solidFill>
                  <a:srgbClr val="F06E05"/>
                </a:solidFill>
              </a:rPr>
              <a:t>1.</a:t>
            </a:r>
          </a:p>
        </p:txBody>
      </p:sp>
      <p:sp>
        <p:nvSpPr>
          <p:cNvPr id="27" name="ZoneTexte 26"/>
          <p:cNvSpPr txBox="1"/>
          <p:nvPr/>
        </p:nvSpPr>
        <p:spPr>
          <a:xfrm>
            <a:off x="3319775" y="2807468"/>
            <a:ext cx="719665" cy="584775"/>
          </a:xfrm>
          <a:prstGeom prst="rect">
            <a:avLst/>
          </a:prstGeom>
          <a:noFill/>
        </p:spPr>
        <p:txBody>
          <a:bodyPr wrap="square" rtlCol="0">
            <a:spAutoFit/>
          </a:bodyPr>
          <a:lstStyle/>
          <a:p>
            <a:r>
              <a:rPr lang="fr-FR" sz="3200" b="1" dirty="0">
                <a:solidFill>
                  <a:srgbClr val="F06E05"/>
                </a:solidFill>
              </a:rPr>
              <a:t>2.</a:t>
            </a:r>
          </a:p>
        </p:txBody>
      </p:sp>
      <p:graphicFrame>
        <p:nvGraphicFramePr>
          <p:cNvPr id="28" name="Tableau 27"/>
          <p:cNvGraphicFramePr>
            <a:graphicFrameLocks noGrp="1"/>
          </p:cNvGraphicFramePr>
          <p:nvPr>
            <p:extLst>
              <p:ext uri="{D42A27DB-BD31-4B8C-83A1-F6EECF244321}">
                <p14:modId xmlns:p14="http://schemas.microsoft.com/office/powerpoint/2010/main" val="506647814"/>
              </p:ext>
            </p:extLst>
          </p:nvPr>
        </p:nvGraphicFramePr>
        <p:xfrm>
          <a:off x="3313829" y="2156907"/>
          <a:ext cx="5803701" cy="702242"/>
        </p:xfrm>
        <a:graphic>
          <a:graphicData uri="http://schemas.openxmlformats.org/drawingml/2006/table">
            <a:tbl>
              <a:tblPr firstRow="1" firstCol="1" bandRow="1">
                <a:tableStyleId>{2D5ABB26-0587-4C30-8999-92F81FD0307C}</a:tableStyleId>
              </a:tblPr>
              <a:tblGrid>
                <a:gridCol w="250850">
                  <a:extLst>
                    <a:ext uri="{9D8B030D-6E8A-4147-A177-3AD203B41FA5}">
                      <a16:colId xmlns:a16="http://schemas.microsoft.com/office/drawing/2014/main" val="20000"/>
                    </a:ext>
                  </a:extLst>
                </a:gridCol>
                <a:gridCol w="5552851">
                  <a:extLst>
                    <a:ext uri="{9D8B030D-6E8A-4147-A177-3AD203B41FA5}">
                      <a16:colId xmlns:a16="http://schemas.microsoft.com/office/drawing/2014/main" val="20001"/>
                    </a:ext>
                  </a:extLst>
                </a:gridCol>
              </a:tblGrid>
              <a:tr h="702242">
                <a:tc>
                  <a:txBody>
                    <a:bodyPr/>
                    <a:lstStyle/>
                    <a:p>
                      <a:pPr>
                        <a:lnSpc>
                          <a:spcPct val="107000"/>
                        </a:lnSpc>
                      </a:pPr>
                      <a:endParaRPr lang="fr-FR" sz="1400" b="1" dirty="0">
                        <a:solidFill>
                          <a:srgbClr val="00508C"/>
                        </a:solidFill>
                        <a:effectLst/>
                        <a:latin typeface="+mn-lt"/>
                        <a:cs typeface="Times New Roman" panose="02020603050405020304" pitchFamily="18" charset="0"/>
                      </a:endParaRPr>
                    </a:p>
                  </a:txBody>
                  <a:tcPr marL="41219" marR="41219" marT="0" marB="0" anchor="ctr"/>
                </a:tc>
                <a:tc>
                  <a:txBody>
                    <a:bodyPr/>
                    <a:lstStyle/>
                    <a:p>
                      <a:pPr algn="l">
                        <a:lnSpc>
                          <a:spcPct val="107000"/>
                        </a:lnSpc>
                        <a:spcAft>
                          <a:spcPts val="0"/>
                        </a:spcAft>
                      </a:pPr>
                      <a:r>
                        <a:rPr lang="fr-FR" sz="1400" b="1" dirty="0">
                          <a:solidFill>
                            <a:srgbClr val="00508C"/>
                          </a:solidFill>
                          <a:effectLst/>
                          <a:latin typeface="+mn-lt"/>
                        </a:rPr>
                        <a:t>1.2 Savoir articuler les savoir-faire de différents champs disciplinaires dans un contexte de décision ou d'action</a:t>
                      </a:r>
                      <a:endParaRPr lang="fr-FR" sz="1400" b="1" dirty="0">
                        <a:solidFill>
                          <a:srgbClr val="00508C"/>
                        </a:solidFill>
                        <a:effectLst/>
                        <a:latin typeface="+mn-lt"/>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graphicFrame>
        <p:nvGraphicFramePr>
          <p:cNvPr id="29" name="Tableau 28"/>
          <p:cNvGraphicFramePr>
            <a:graphicFrameLocks noGrp="1"/>
          </p:cNvGraphicFramePr>
          <p:nvPr>
            <p:extLst>
              <p:ext uri="{D42A27DB-BD31-4B8C-83A1-F6EECF244321}">
                <p14:modId xmlns:p14="http://schemas.microsoft.com/office/powerpoint/2010/main" val="2062747184"/>
              </p:ext>
            </p:extLst>
          </p:nvPr>
        </p:nvGraphicFramePr>
        <p:xfrm>
          <a:off x="3579495" y="5848039"/>
          <a:ext cx="5552851" cy="586625"/>
        </p:xfrm>
        <a:graphic>
          <a:graphicData uri="http://schemas.openxmlformats.org/drawingml/2006/table">
            <a:tbl>
              <a:tblPr firstRow="1" firstCol="1" bandRow="1">
                <a:tableStyleId>{2D5ABB26-0587-4C30-8999-92F81FD0307C}</a:tableStyleId>
              </a:tblPr>
              <a:tblGrid>
                <a:gridCol w="5552851">
                  <a:extLst>
                    <a:ext uri="{9D8B030D-6E8A-4147-A177-3AD203B41FA5}">
                      <a16:colId xmlns:a16="http://schemas.microsoft.com/office/drawing/2014/main" val="20000"/>
                    </a:ext>
                  </a:extLst>
                </a:gridCol>
              </a:tblGrid>
              <a:tr h="586625">
                <a:tc>
                  <a:txBody>
                    <a:bodyPr/>
                    <a:lstStyle/>
                    <a:p>
                      <a:pPr algn="l">
                        <a:lnSpc>
                          <a:spcPct val="107000"/>
                        </a:lnSpc>
                        <a:spcAft>
                          <a:spcPts val="0"/>
                        </a:spcAft>
                      </a:pPr>
                      <a:r>
                        <a:rPr lang="fr-FR" sz="1400" b="1" dirty="0">
                          <a:solidFill>
                            <a:srgbClr val="00508C"/>
                          </a:solidFill>
                          <a:effectLst/>
                        </a:rPr>
                        <a:t>2.4 Évaluer les risques et incertitudes dans une approche prospective</a:t>
                      </a:r>
                      <a:endParaRPr lang="fr-FR" sz="1400" b="1" dirty="0">
                        <a:solidFill>
                          <a:srgbClr val="00508C"/>
                        </a:solidFill>
                        <a:effectLst/>
                        <a:latin typeface="Tahoma" panose="020B0604030504040204" pitchFamily="34" charset="0"/>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graphicFrame>
        <p:nvGraphicFramePr>
          <p:cNvPr id="30" name="Tableau 29"/>
          <p:cNvGraphicFramePr>
            <a:graphicFrameLocks noGrp="1"/>
          </p:cNvGraphicFramePr>
          <p:nvPr>
            <p:extLst>
              <p:ext uri="{D42A27DB-BD31-4B8C-83A1-F6EECF244321}">
                <p14:modId xmlns:p14="http://schemas.microsoft.com/office/powerpoint/2010/main" val="1457520672"/>
              </p:ext>
            </p:extLst>
          </p:nvPr>
        </p:nvGraphicFramePr>
        <p:xfrm>
          <a:off x="3564677" y="5035076"/>
          <a:ext cx="5552851" cy="664476"/>
        </p:xfrm>
        <a:graphic>
          <a:graphicData uri="http://schemas.openxmlformats.org/drawingml/2006/table">
            <a:tbl>
              <a:tblPr firstRow="1" firstCol="1" bandRow="1">
                <a:tableStyleId>{2D5ABB26-0587-4C30-8999-92F81FD0307C}</a:tableStyleId>
              </a:tblPr>
              <a:tblGrid>
                <a:gridCol w="5552851">
                  <a:extLst>
                    <a:ext uri="{9D8B030D-6E8A-4147-A177-3AD203B41FA5}">
                      <a16:colId xmlns:a16="http://schemas.microsoft.com/office/drawing/2014/main" val="20000"/>
                    </a:ext>
                  </a:extLst>
                </a:gridCol>
              </a:tblGrid>
              <a:tr h="664476">
                <a:tc>
                  <a:txBody>
                    <a:bodyPr/>
                    <a:lstStyle/>
                    <a:p>
                      <a:pPr algn="l">
                        <a:lnSpc>
                          <a:spcPct val="107000"/>
                        </a:lnSpc>
                        <a:spcAft>
                          <a:spcPts val="0"/>
                        </a:spcAft>
                      </a:pPr>
                      <a:r>
                        <a:rPr lang="fr-FR" sz="1400" b="1" dirty="0">
                          <a:solidFill>
                            <a:srgbClr val="00508C"/>
                          </a:solidFill>
                          <a:effectLst/>
                        </a:rPr>
                        <a:t>2.3 Comprendre les scénarios existants et être capable d'engager une démarche prospective</a:t>
                      </a:r>
                      <a:endParaRPr lang="fr-FR" sz="1400" b="1" dirty="0">
                        <a:solidFill>
                          <a:srgbClr val="00508C"/>
                        </a:solidFill>
                        <a:effectLst/>
                        <a:latin typeface="Tahoma" panose="020B0604030504040204" pitchFamily="34" charset="0"/>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graphicFrame>
        <p:nvGraphicFramePr>
          <p:cNvPr id="31" name="Tableau 30"/>
          <p:cNvGraphicFramePr>
            <a:graphicFrameLocks noGrp="1"/>
          </p:cNvGraphicFramePr>
          <p:nvPr>
            <p:extLst>
              <p:ext uri="{D42A27DB-BD31-4B8C-83A1-F6EECF244321}">
                <p14:modId xmlns:p14="http://schemas.microsoft.com/office/powerpoint/2010/main" val="1599682382"/>
              </p:ext>
            </p:extLst>
          </p:nvPr>
        </p:nvGraphicFramePr>
        <p:xfrm>
          <a:off x="3564678" y="4122355"/>
          <a:ext cx="5552851" cy="614216"/>
        </p:xfrm>
        <a:graphic>
          <a:graphicData uri="http://schemas.openxmlformats.org/drawingml/2006/table">
            <a:tbl>
              <a:tblPr firstRow="1" firstCol="1" bandRow="1">
                <a:tableStyleId>{2D5ABB26-0587-4C30-8999-92F81FD0307C}</a:tableStyleId>
              </a:tblPr>
              <a:tblGrid>
                <a:gridCol w="5552851">
                  <a:extLst>
                    <a:ext uri="{9D8B030D-6E8A-4147-A177-3AD203B41FA5}">
                      <a16:colId xmlns:a16="http://schemas.microsoft.com/office/drawing/2014/main" val="20000"/>
                    </a:ext>
                  </a:extLst>
                </a:gridCol>
              </a:tblGrid>
              <a:tr h="614216">
                <a:tc>
                  <a:txBody>
                    <a:bodyPr/>
                    <a:lstStyle/>
                    <a:p>
                      <a:pPr algn="l">
                        <a:lnSpc>
                          <a:spcPct val="107000"/>
                        </a:lnSpc>
                        <a:spcAft>
                          <a:spcPts val="0"/>
                        </a:spcAft>
                      </a:pPr>
                      <a:r>
                        <a:rPr lang="fr-FR" sz="1400" b="1" dirty="0">
                          <a:solidFill>
                            <a:srgbClr val="00508C"/>
                          </a:solidFill>
                          <a:effectLst/>
                        </a:rPr>
                        <a:t>2.2 Déconstruire les anciens récits (sans nécessairement les rejeter) et en construire de nouveaux</a:t>
                      </a:r>
                      <a:endParaRPr lang="fr-FR" sz="1400" b="1" dirty="0">
                        <a:solidFill>
                          <a:srgbClr val="00508C"/>
                        </a:solidFill>
                        <a:effectLst/>
                        <a:latin typeface="Tahoma" panose="020B0604030504040204" pitchFamily="34" charset="0"/>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sp>
        <p:nvSpPr>
          <p:cNvPr id="32" name="ZoneTexte 31">
            <a:extLst>
              <a:ext uri="{FF2B5EF4-FFF2-40B4-BE49-F238E27FC236}">
                <a16:creationId xmlns:a16="http://schemas.microsoft.com/office/drawing/2014/main" id="{77D13DF0-829B-42B9-9A84-62EB4DD8DEEF}"/>
              </a:ext>
            </a:extLst>
          </p:cNvPr>
          <p:cNvSpPr txBox="1"/>
          <p:nvPr/>
        </p:nvSpPr>
        <p:spPr>
          <a:xfrm>
            <a:off x="5356813" y="3939162"/>
            <a:ext cx="3495675" cy="261610"/>
          </a:xfrm>
          <a:prstGeom prst="rect">
            <a:avLst/>
          </a:prstGeom>
          <a:noFill/>
        </p:spPr>
        <p:txBody>
          <a:bodyPr wrap="square">
            <a:spAutoFit/>
          </a:bodyPr>
          <a:lstStyle/>
          <a:p>
            <a:pPr algn="r"/>
            <a:r>
              <a:rPr lang="fr-FR" sz="1050" i="1" dirty="0">
                <a:solidFill>
                  <a:srgbClr val="00508C"/>
                </a:solidFill>
                <a:latin typeface="Tahoma" panose="020B0604030504040204" pitchFamily="34" charset="0"/>
                <a:ea typeface="Tahoma" panose="020B0604030504040204" pitchFamily="34" charset="0"/>
                <a:cs typeface="Times New Roman" panose="02020603050405020304" pitchFamily="18" charset="0"/>
              </a:rPr>
              <a:t>Rapport Meadows, travaux de Jean-Baptiste </a:t>
            </a:r>
            <a:r>
              <a:rPr lang="fr-FR" sz="1050" i="1" dirty="0" err="1">
                <a:solidFill>
                  <a:srgbClr val="00508C"/>
                </a:solidFill>
                <a:latin typeface="Tahoma" panose="020B0604030504040204" pitchFamily="34" charset="0"/>
                <a:ea typeface="Tahoma" panose="020B0604030504040204" pitchFamily="34" charset="0"/>
                <a:cs typeface="Times New Roman" panose="02020603050405020304" pitchFamily="18" charset="0"/>
              </a:rPr>
              <a:t>Fressoz</a:t>
            </a:r>
            <a:endParaRPr lang="fr-FR" sz="1050" dirty="0">
              <a:solidFill>
                <a:srgbClr val="00508C"/>
              </a:solidFill>
            </a:endParaRPr>
          </a:p>
        </p:txBody>
      </p:sp>
      <p:sp>
        <p:nvSpPr>
          <p:cNvPr id="33" name="ZoneTexte 32">
            <a:extLst>
              <a:ext uri="{FF2B5EF4-FFF2-40B4-BE49-F238E27FC236}">
                <a16:creationId xmlns:a16="http://schemas.microsoft.com/office/drawing/2014/main" id="{681FD4DF-A76B-4E37-ABC3-CEA9A71B0A96}"/>
              </a:ext>
            </a:extLst>
          </p:cNvPr>
          <p:cNvSpPr txBox="1"/>
          <p:nvPr/>
        </p:nvSpPr>
        <p:spPr>
          <a:xfrm>
            <a:off x="4280487" y="5554636"/>
            <a:ext cx="4572000" cy="415498"/>
          </a:xfrm>
          <a:prstGeom prst="rect">
            <a:avLst/>
          </a:prstGeom>
          <a:noFill/>
        </p:spPr>
        <p:txBody>
          <a:bodyPr wrap="square">
            <a:spAutoFit/>
          </a:bodyPr>
          <a:lstStyle/>
          <a:p>
            <a:pPr algn="r"/>
            <a:r>
              <a:rPr lang="fr-FR" sz="1050" i="1" dirty="0">
                <a:solidFill>
                  <a:srgbClr val="00508C"/>
                </a:solidFill>
                <a:latin typeface="Tahoma" panose="020B0604030504040204" pitchFamily="34" charset="0"/>
                <a:ea typeface="Tahoma" panose="020B0604030504040204" pitchFamily="34" charset="0"/>
                <a:cs typeface="Times New Roman" panose="02020603050405020304" pitchFamily="18" charset="0"/>
              </a:rPr>
              <a:t>voir les travaux de Jacques Rancière, le rapport </a:t>
            </a:r>
            <a:r>
              <a:rPr lang="fr-FR" sz="1050" i="1" u="sng" dirty="0">
                <a:solidFill>
                  <a:srgbClr val="0563C1"/>
                </a:solidFill>
                <a:latin typeface="Tahoma" panose="020B0604030504040204" pitchFamily="34" charset="0"/>
                <a:ea typeface="Tahoma" panose="020B0604030504040204" pitchFamily="34" charset="0"/>
                <a:cs typeface="Times New Roman" panose="02020603050405020304" pitchFamily="18" charset="0"/>
                <a:hlinkClick r:id="rId5"/>
              </a:rPr>
              <a:t>« Explorer l’avenir pour planifier la transition énergétique »</a:t>
            </a:r>
            <a:endParaRPr lang="fr-FR" sz="1050" dirty="0"/>
          </a:p>
        </p:txBody>
      </p:sp>
      <p:sp>
        <p:nvSpPr>
          <p:cNvPr id="34" name="ZoneTexte 33">
            <a:extLst>
              <a:ext uri="{FF2B5EF4-FFF2-40B4-BE49-F238E27FC236}">
                <a16:creationId xmlns:a16="http://schemas.microsoft.com/office/drawing/2014/main" id="{15B0F924-C37C-4566-9FF1-1F9C00DC84C4}"/>
              </a:ext>
            </a:extLst>
          </p:cNvPr>
          <p:cNvSpPr txBox="1"/>
          <p:nvPr/>
        </p:nvSpPr>
        <p:spPr>
          <a:xfrm>
            <a:off x="5147599" y="6220212"/>
            <a:ext cx="3704889" cy="265201"/>
          </a:xfrm>
          <a:prstGeom prst="rect">
            <a:avLst/>
          </a:prstGeom>
          <a:noFill/>
        </p:spPr>
        <p:txBody>
          <a:bodyPr wrap="square">
            <a:spAutoFit/>
          </a:bodyPr>
          <a:lstStyle/>
          <a:p>
            <a:pPr algn="r">
              <a:lnSpc>
                <a:spcPct val="107000"/>
              </a:lnSpc>
              <a:spcAft>
                <a:spcPts val="800"/>
              </a:spcAft>
            </a:pPr>
            <a:r>
              <a:rPr lang="fr-FR" sz="1050" i="1" dirty="0">
                <a:solidFill>
                  <a:srgbClr val="00508C"/>
                </a:solidFill>
                <a:latin typeface="Tahoma" panose="020B0604030504040204" pitchFamily="34" charset="0"/>
                <a:ea typeface="Tahoma" panose="020B0604030504040204" pitchFamily="34" charset="0"/>
                <a:cs typeface="Times New Roman" panose="02020603050405020304" pitchFamily="18" charset="0"/>
              </a:rPr>
              <a:t>rapport </a:t>
            </a:r>
            <a:r>
              <a:rPr lang="fr-FR" sz="1050" i="1" u="sng" dirty="0">
                <a:solidFill>
                  <a:srgbClr val="0563C1"/>
                </a:solidFill>
                <a:latin typeface="Tahoma" panose="020B0604030504040204" pitchFamily="34" charset="0"/>
                <a:ea typeface="Tahoma" panose="020B0604030504040204" pitchFamily="34" charset="0"/>
                <a:cs typeface="Times New Roman" panose="02020603050405020304" pitchFamily="18" charset="0"/>
                <a:hlinkClick r:id="rId6"/>
              </a:rPr>
              <a:t>« Analyse du risque climat »</a:t>
            </a:r>
            <a:r>
              <a:rPr lang="fr-FR" sz="1050" i="1" dirty="0">
                <a:latin typeface="Tahoma" panose="020B0604030504040204" pitchFamily="34" charset="0"/>
                <a:ea typeface="Tahoma" panose="020B0604030504040204" pitchFamily="34" charset="0"/>
                <a:cs typeface="Times New Roman" panose="02020603050405020304" pitchFamily="18" charset="0"/>
              </a:rPr>
              <a:t> </a:t>
            </a:r>
            <a:r>
              <a:rPr lang="fr-FR" sz="1050" i="1" dirty="0">
                <a:solidFill>
                  <a:srgbClr val="00508C"/>
                </a:solidFill>
                <a:latin typeface="Tahoma" panose="020B0604030504040204" pitchFamily="34" charset="0"/>
                <a:ea typeface="Tahoma" panose="020B0604030504040204" pitchFamily="34" charset="0"/>
                <a:cs typeface="Times New Roman" panose="02020603050405020304" pitchFamily="18" charset="0"/>
              </a:rPr>
              <a:t>de Romain Grandjean</a:t>
            </a:r>
            <a:endParaRPr lang="en-GB" sz="1050" dirty="0">
              <a:solidFill>
                <a:srgbClr val="00508C"/>
              </a:solidFill>
              <a:latin typeface="Tahoma" panose="020B0604030504040204" pitchFamily="34" charset="0"/>
              <a:ea typeface="Tahoma" panose="020B0604030504040204" pitchFamily="34" charset="0"/>
              <a:cs typeface="Times New Roman" panose="02020603050405020304" pitchFamily="18" charset="0"/>
            </a:endParaRPr>
          </a:p>
        </p:txBody>
      </p:sp>
      <p:sp>
        <p:nvSpPr>
          <p:cNvPr id="35" name="ZoneTexte 34">
            <a:extLst>
              <a:ext uri="{FF2B5EF4-FFF2-40B4-BE49-F238E27FC236}">
                <a16:creationId xmlns:a16="http://schemas.microsoft.com/office/drawing/2014/main" id="{BE423E34-12AC-4105-B4A1-57898CFFBCE5}"/>
              </a:ext>
            </a:extLst>
          </p:cNvPr>
          <p:cNvSpPr txBox="1"/>
          <p:nvPr/>
        </p:nvSpPr>
        <p:spPr>
          <a:xfrm>
            <a:off x="4280487" y="2028855"/>
            <a:ext cx="4572000" cy="253916"/>
          </a:xfrm>
          <a:prstGeom prst="rect">
            <a:avLst/>
          </a:prstGeom>
          <a:noFill/>
        </p:spPr>
        <p:txBody>
          <a:bodyPr wrap="square">
            <a:spAutoFit/>
          </a:bodyPr>
          <a:lstStyle/>
          <a:p>
            <a:pPr algn="r"/>
            <a:r>
              <a:rPr lang="fr-FR" sz="1050" i="1" dirty="0">
                <a:solidFill>
                  <a:srgbClr val="00508C"/>
                </a:solidFill>
                <a:latin typeface="Tahoma" panose="020B0604030504040204" pitchFamily="34" charset="0"/>
                <a:ea typeface="Tahoma" panose="020B0604030504040204" pitchFamily="34" charset="0"/>
                <a:cs typeface="Times New Roman" panose="02020603050405020304" pitchFamily="18" charset="0"/>
              </a:rPr>
              <a:t>voir les travaux d’Arthur Keller, l’audition de Nicolas Raillard pour le Shift</a:t>
            </a:r>
            <a:endParaRPr lang="fr-FR" sz="1050" dirty="0">
              <a:solidFill>
                <a:srgbClr val="00508C"/>
              </a:solidFill>
            </a:endParaRPr>
          </a:p>
        </p:txBody>
      </p:sp>
      <p:sp>
        <p:nvSpPr>
          <p:cNvPr id="36" name="ZoneTexte 35">
            <a:extLst>
              <a:ext uri="{FF2B5EF4-FFF2-40B4-BE49-F238E27FC236}">
                <a16:creationId xmlns:a16="http://schemas.microsoft.com/office/drawing/2014/main" id="{681FD4DF-A76B-4E37-ABC3-CEA9A71B0A96}"/>
              </a:ext>
            </a:extLst>
          </p:cNvPr>
          <p:cNvSpPr txBox="1"/>
          <p:nvPr/>
        </p:nvSpPr>
        <p:spPr>
          <a:xfrm>
            <a:off x="4445023" y="4640885"/>
            <a:ext cx="4572000" cy="415498"/>
          </a:xfrm>
          <a:prstGeom prst="rect">
            <a:avLst/>
          </a:prstGeom>
          <a:noFill/>
        </p:spPr>
        <p:txBody>
          <a:bodyPr wrap="square">
            <a:spAutoFit/>
          </a:bodyPr>
          <a:lstStyle/>
          <a:p>
            <a:pPr algn="r"/>
            <a:r>
              <a:rPr lang="fr-FR" sz="1050" i="1" dirty="0">
                <a:solidFill>
                  <a:srgbClr val="00508C"/>
                </a:solidFill>
                <a:latin typeface="Tahoma" panose="020B0604030504040204" pitchFamily="34" charset="0"/>
                <a:ea typeface="Tahoma" panose="020B0604030504040204" pitchFamily="34" charset="0"/>
                <a:cs typeface="Times New Roman" panose="02020603050405020304" pitchFamily="18" charset="0"/>
              </a:rPr>
              <a:t>Manuel de la Grande Transition, audition </a:t>
            </a:r>
          </a:p>
          <a:p>
            <a:pPr algn="r"/>
            <a:r>
              <a:rPr lang="fr-FR" sz="1050" i="1" dirty="0">
                <a:solidFill>
                  <a:srgbClr val="00508C"/>
                </a:solidFill>
                <a:latin typeface="Tahoma" panose="020B0604030504040204" pitchFamily="34" charset="0"/>
                <a:ea typeface="Tahoma" panose="020B0604030504040204" pitchFamily="34" charset="0"/>
                <a:cs typeface="Times New Roman" panose="02020603050405020304" pitchFamily="18" charset="0"/>
              </a:rPr>
              <a:t>de Philippe </a:t>
            </a:r>
            <a:r>
              <a:rPr lang="fr-FR" sz="1050" i="1" dirty="0" err="1">
                <a:solidFill>
                  <a:srgbClr val="00508C"/>
                </a:solidFill>
                <a:latin typeface="Tahoma" panose="020B0604030504040204" pitchFamily="34" charset="0"/>
                <a:ea typeface="Tahoma" panose="020B0604030504040204" pitchFamily="34" charset="0"/>
                <a:cs typeface="Times New Roman" panose="02020603050405020304" pitchFamily="18" charset="0"/>
              </a:rPr>
              <a:t>Bihouix</a:t>
            </a:r>
            <a:r>
              <a:rPr lang="fr-FR" sz="1050" i="1" dirty="0">
                <a:solidFill>
                  <a:srgbClr val="00508C"/>
                </a:solidFill>
                <a:latin typeface="Tahoma" panose="020B0604030504040204" pitchFamily="34" charset="0"/>
                <a:ea typeface="Tahoma" panose="020B0604030504040204" pitchFamily="34" charset="0"/>
                <a:cs typeface="Times New Roman" panose="02020603050405020304" pitchFamily="18" charset="0"/>
              </a:rPr>
              <a:t> et Romain Colon</a:t>
            </a:r>
            <a:endParaRPr lang="fr-FR" sz="1050" dirty="0"/>
          </a:p>
        </p:txBody>
      </p:sp>
    </p:spTree>
    <p:extLst>
      <p:ext uri="{BB962C8B-B14F-4D97-AF65-F5344CB8AC3E}">
        <p14:creationId xmlns:p14="http://schemas.microsoft.com/office/powerpoint/2010/main" val="36820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P spid="23" grpId="0" animBg="1"/>
      <p:bldP spid="24" grpId="0"/>
      <p:bldP spid="26" grpId="0"/>
      <p:bldP spid="27" grpId="0"/>
      <p:bldP spid="32" grpId="0"/>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sp>
        <p:nvSpPr>
          <p:cNvPr id="37" name="Secteurs 39">
            <a:extLst>
              <a:ext uri="{FF2B5EF4-FFF2-40B4-BE49-F238E27FC236}">
                <a16:creationId xmlns:a16="http://schemas.microsoft.com/office/drawing/2014/main" id="{AF0D3338-2BE4-4577-9D3E-E88D25C11F51}"/>
              </a:ext>
            </a:extLst>
          </p:cNvPr>
          <p:cNvSpPr/>
          <p:nvPr/>
        </p:nvSpPr>
        <p:spPr>
          <a:xfrm>
            <a:off x="147544" y="1166213"/>
            <a:ext cx="5676900" cy="5522912"/>
          </a:xfrm>
          <a:prstGeom prst="pie">
            <a:avLst>
              <a:gd name="adj1" fmla="val 5393619"/>
              <a:gd name="adj2" fmla="val 161831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Rectangle 37">
            <a:extLst>
              <a:ext uri="{FF2B5EF4-FFF2-40B4-BE49-F238E27FC236}">
                <a16:creationId xmlns:a16="http://schemas.microsoft.com/office/drawing/2014/main" id="{1533E6F7-5C18-4B80-8E20-326A536BBC1C}"/>
              </a:ext>
            </a:extLst>
          </p:cNvPr>
          <p:cNvSpPr/>
          <p:nvPr/>
        </p:nvSpPr>
        <p:spPr>
          <a:xfrm>
            <a:off x="1333647" y="1765332"/>
            <a:ext cx="1705860" cy="861774"/>
          </a:xfrm>
          <a:prstGeom prst="rect">
            <a:avLst/>
          </a:prstGeom>
          <a:noFill/>
        </p:spPr>
        <p:txBody>
          <a:bodyPr wrap="square" rtlCol="0">
            <a:spAutoFit/>
          </a:bodyPr>
          <a:lstStyle/>
          <a:p>
            <a:r>
              <a:rPr lang="fr-FR" sz="1000" b="1" dirty="0">
                <a:solidFill>
                  <a:schemeClr val="bg1"/>
                </a:solidFill>
              </a:rPr>
              <a:t>Adopter une approche systémique et transdisciplinaire qui permette d’orienter sa réflexion</a:t>
            </a:r>
          </a:p>
        </p:txBody>
      </p:sp>
      <p:pic>
        <p:nvPicPr>
          <p:cNvPr id="39" name="Image 38">
            <a:extLst>
              <a:ext uri="{FF2B5EF4-FFF2-40B4-BE49-F238E27FC236}">
                <a16:creationId xmlns:a16="http://schemas.microsoft.com/office/drawing/2014/main" id="{95263E50-1667-43C7-848A-8451490D343E}"/>
              </a:ext>
            </a:extLst>
          </p:cNvPr>
          <p:cNvPicPr>
            <a:picLocks noChangeAspect="1"/>
          </p:cNvPicPr>
          <p:nvPr/>
        </p:nvPicPr>
        <p:blipFill>
          <a:blip r:embed="rId4">
            <a:duotone>
              <a:schemeClr val="bg2">
                <a:shade val="45000"/>
                <a:satMod val="135000"/>
              </a:schemeClr>
              <a:prstClr val="white"/>
            </a:duotone>
          </a:blip>
          <a:stretch>
            <a:fillRect/>
          </a:stretch>
        </p:blipFill>
        <p:spPr>
          <a:xfrm rot="18745746">
            <a:off x="989780" y="2104682"/>
            <a:ext cx="350196" cy="365547"/>
          </a:xfrm>
          <a:prstGeom prst="rect">
            <a:avLst/>
          </a:prstGeom>
        </p:spPr>
      </p:pic>
      <p:sp>
        <p:nvSpPr>
          <p:cNvPr id="40" name="Flèche courbée vers le bas 46">
            <a:extLst>
              <a:ext uri="{FF2B5EF4-FFF2-40B4-BE49-F238E27FC236}">
                <a16:creationId xmlns:a16="http://schemas.microsoft.com/office/drawing/2014/main" id="{17C8CDFD-F2B4-47C8-91E7-198D289644B7}"/>
              </a:ext>
            </a:extLst>
          </p:cNvPr>
          <p:cNvSpPr/>
          <p:nvPr/>
        </p:nvSpPr>
        <p:spPr>
          <a:xfrm>
            <a:off x="562977" y="2944460"/>
            <a:ext cx="355916" cy="150957"/>
          </a:xfrm>
          <a:prstGeom prst="curved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41" name="Flèche courbée vers le bas 47">
            <a:extLst>
              <a:ext uri="{FF2B5EF4-FFF2-40B4-BE49-F238E27FC236}">
                <a16:creationId xmlns:a16="http://schemas.microsoft.com/office/drawing/2014/main" id="{8C9F34D7-9695-46D4-8261-59F62FA39F5B}"/>
              </a:ext>
            </a:extLst>
          </p:cNvPr>
          <p:cNvSpPr/>
          <p:nvPr/>
        </p:nvSpPr>
        <p:spPr>
          <a:xfrm rot="10800000">
            <a:off x="549656" y="3121131"/>
            <a:ext cx="355911" cy="150957"/>
          </a:xfrm>
          <a:prstGeom prst="curved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tx1"/>
              </a:solidFill>
            </a:endParaRPr>
          </a:p>
        </p:txBody>
      </p:sp>
      <p:sp>
        <p:nvSpPr>
          <p:cNvPr id="42" name="Rectangle 41">
            <a:extLst>
              <a:ext uri="{FF2B5EF4-FFF2-40B4-BE49-F238E27FC236}">
                <a16:creationId xmlns:a16="http://schemas.microsoft.com/office/drawing/2014/main" id="{A00CEDF7-1267-444E-B6E3-9FD3BFA852A3}"/>
              </a:ext>
            </a:extLst>
          </p:cNvPr>
          <p:cNvSpPr/>
          <p:nvPr/>
        </p:nvSpPr>
        <p:spPr>
          <a:xfrm>
            <a:off x="1066501" y="2885788"/>
            <a:ext cx="1848729" cy="400110"/>
          </a:xfrm>
          <a:prstGeom prst="rect">
            <a:avLst/>
          </a:prstGeom>
          <a:noFill/>
        </p:spPr>
        <p:txBody>
          <a:bodyPr wrap="square" rtlCol="0">
            <a:spAutoFit/>
          </a:bodyPr>
          <a:lstStyle/>
          <a:p>
            <a:r>
              <a:rPr lang="fr-FR" sz="1000" b="1" dirty="0">
                <a:solidFill>
                  <a:schemeClr val="bg1"/>
                </a:solidFill>
              </a:rPr>
              <a:t>Adopter une approche historique puis prospective</a:t>
            </a:r>
          </a:p>
        </p:txBody>
      </p:sp>
      <p:grpSp>
        <p:nvGrpSpPr>
          <p:cNvPr id="43" name="Groupe 42">
            <a:extLst>
              <a:ext uri="{FF2B5EF4-FFF2-40B4-BE49-F238E27FC236}">
                <a16:creationId xmlns:a16="http://schemas.microsoft.com/office/drawing/2014/main" id="{52CF99BA-7F83-4030-A485-BEBF4D9643DC}"/>
              </a:ext>
            </a:extLst>
          </p:cNvPr>
          <p:cNvGrpSpPr/>
          <p:nvPr/>
        </p:nvGrpSpPr>
        <p:grpSpPr>
          <a:xfrm>
            <a:off x="305322" y="3757030"/>
            <a:ext cx="453769" cy="523929"/>
            <a:chOff x="1963815" y="3598796"/>
            <a:chExt cx="426959" cy="555692"/>
          </a:xfrm>
        </p:grpSpPr>
        <p:sp>
          <p:nvSpPr>
            <p:cNvPr id="44" name="Rectangle 43">
              <a:extLst>
                <a:ext uri="{FF2B5EF4-FFF2-40B4-BE49-F238E27FC236}">
                  <a16:creationId xmlns:a16="http://schemas.microsoft.com/office/drawing/2014/main" id="{3F735BA1-5A42-433B-BB25-C1A0C9CE642D}"/>
                </a:ext>
              </a:extLst>
            </p:cNvPr>
            <p:cNvSpPr/>
            <p:nvPr/>
          </p:nvSpPr>
          <p:spPr>
            <a:xfrm>
              <a:off x="2073275" y="3598796"/>
              <a:ext cx="45719" cy="55569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ogner un rectangle avec un coin du même côté 3">
              <a:extLst>
                <a:ext uri="{FF2B5EF4-FFF2-40B4-BE49-F238E27FC236}">
                  <a16:creationId xmlns:a16="http://schemas.microsoft.com/office/drawing/2014/main" id="{122CDB82-66A8-446B-87CC-24BD2A73641C}"/>
                </a:ext>
              </a:extLst>
            </p:cNvPr>
            <p:cNvSpPr/>
            <p:nvPr/>
          </p:nvSpPr>
          <p:spPr>
            <a:xfrm rot="5400000">
              <a:off x="2069869" y="3543209"/>
              <a:ext cx="214851" cy="426959"/>
            </a:xfrm>
            <a:prstGeom prst="snip2SameRect">
              <a:avLst>
                <a:gd name="adj1" fmla="val 50000"/>
                <a:gd name="adj2" fmla="val 0"/>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Image 45">
              <a:extLst>
                <a:ext uri="{FF2B5EF4-FFF2-40B4-BE49-F238E27FC236}">
                  <a16:creationId xmlns:a16="http://schemas.microsoft.com/office/drawing/2014/main" id="{C606119C-9177-4CC1-8205-F29E06F7F99B}"/>
                </a:ext>
              </a:extLst>
            </p:cNvPr>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2027377" y="3645724"/>
              <a:ext cx="221929" cy="221929"/>
            </a:xfrm>
            <a:prstGeom prst="rect">
              <a:avLst/>
            </a:prstGeom>
          </p:spPr>
        </p:pic>
      </p:grpSp>
      <p:sp>
        <p:nvSpPr>
          <p:cNvPr id="47" name="Rectangle 46">
            <a:extLst>
              <a:ext uri="{FF2B5EF4-FFF2-40B4-BE49-F238E27FC236}">
                <a16:creationId xmlns:a16="http://schemas.microsoft.com/office/drawing/2014/main" id="{707D5532-901B-4893-B70E-21CC7F2FC91C}"/>
              </a:ext>
            </a:extLst>
          </p:cNvPr>
          <p:cNvSpPr/>
          <p:nvPr/>
        </p:nvSpPr>
        <p:spPr>
          <a:xfrm>
            <a:off x="761743" y="3658084"/>
            <a:ext cx="2224252" cy="861774"/>
          </a:xfrm>
          <a:prstGeom prst="rect">
            <a:avLst/>
          </a:prstGeom>
          <a:noFill/>
        </p:spPr>
        <p:txBody>
          <a:bodyPr wrap="square" rtlCol="0">
            <a:spAutoFit/>
          </a:bodyPr>
          <a:lstStyle/>
          <a:p>
            <a:r>
              <a:rPr lang="fr-FR" sz="1000" b="1" dirty="0">
                <a:solidFill>
                  <a:schemeClr val="bg1"/>
                </a:solidFill>
              </a:rPr>
              <a:t>Mobiliser les sciences et techniques de l'ingénieur et considérer leur non-neutralité donc leur dimension politique, en vue de répondre aux objectifs sociétaux</a:t>
            </a:r>
          </a:p>
        </p:txBody>
      </p:sp>
      <p:pic>
        <p:nvPicPr>
          <p:cNvPr id="48" name="Image 47">
            <a:extLst>
              <a:ext uri="{FF2B5EF4-FFF2-40B4-BE49-F238E27FC236}">
                <a16:creationId xmlns:a16="http://schemas.microsoft.com/office/drawing/2014/main" id="{70D890E7-A614-4862-8210-A3BC4A024273}"/>
              </a:ext>
            </a:extLst>
          </p:cNvPr>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ackgroundRemoval t="0" b="99823" l="9845" r="89767">
                        <a14:foregroundMark x1="45725" y1="47527" x2="79663" y2="24735"/>
                        <a14:foregroundMark x1="37306" y1="31449" x2="30440" y2="35512"/>
                      </a14:backgroundRemoval>
                    </a14:imgEffect>
                  </a14:imgLayer>
                </a14:imgProps>
              </a:ext>
              <a:ext uri="{28A0092B-C50C-407E-A947-70E740481C1C}">
                <a14:useLocalDpi xmlns:a14="http://schemas.microsoft.com/office/drawing/2010/main" val="0"/>
              </a:ext>
            </a:extLst>
          </a:blip>
          <a:stretch>
            <a:fillRect/>
          </a:stretch>
        </p:blipFill>
        <p:spPr>
          <a:xfrm>
            <a:off x="670610" y="5050033"/>
            <a:ext cx="562428" cy="395033"/>
          </a:xfrm>
          <a:prstGeom prst="rect">
            <a:avLst/>
          </a:prstGeom>
        </p:spPr>
      </p:pic>
      <p:sp>
        <p:nvSpPr>
          <p:cNvPr id="49" name="Rectangle 48">
            <a:extLst>
              <a:ext uri="{FF2B5EF4-FFF2-40B4-BE49-F238E27FC236}">
                <a16:creationId xmlns:a16="http://schemas.microsoft.com/office/drawing/2014/main" id="{7F8616BC-E519-45AC-8734-B3363CA72922}"/>
              </a:ext>
            </a:extLst>
          </p:cNvPr>
          <p:cNvSpPr/>
          <p:nvPr/>
        </p:nvSpPr>
        <p:spPr>
          <a:xfrm>
            <a:off x="1203222" y="4895461"/>
            <a:ext cx="1889414" cy="861774"/>
          </a:xfrm>
          <a:prstGeom prst="rect">
            <a:avLst/>
          </a:prstGeom>
          <a:noFill/>
        </p:spPr>
        <p:txBody>
          <a:bodyPr wrap="square" rtlCol="0">
            <a:spAutoFit/>
          </a:bodyPr>
          <a:lstStyle/>
          <a:p>
            <a:r>
              <a:rPr lang="fr-FR" sz="1000" b="1" dirty="0">
                <a:solidFill>
                  <a:schemeClr val="bg1"/>
                </a:solidFill>
              </a:rPr>
              <a:t>Définir et mettre en œuvre une stratégie soutenable de réponse aux</a:t>
            </a:r>
          </a:p>
          <a:p>
            <a:r>
              <a:rPr lang="fr-FR" sz="1000" b="1" dirty="0">
                <a:solidFill>
                  <a:schemeClr val="bg1"/>
                </a:solidFill>
              </a:rPr>
              <a:t>enjeux socio-écologiques, à son niveau et avec un esprit critique</a:t>
            </a:r>
          </a:p>
        </p:txBody>
      </p:sp>
      <p:sp>
        <p:nvSpPr>
          <p:cNvPr id="50" name="ZoneTexte 49"/>
          <p:cNvSpPr txBox="1"/>
          <p:nvPr/>
        </p:nvSpPr>
        <p:spPr>
          <a:xfrm>
            <a:off x="3218399" y="1135681"/>
            <a:ext cx="719665" cy="584775"/>
          </a:xfrm>
          <a:prstGeom prst="rect">
            <a:avLst/>
          </a:prstGeom>
          <a:noFill/>
        </p:spPr>
        <p:txBody>
          <a:bodyPr wrap="square" rtlCol="0">
            <a:spAutoFit/>
          </a:bodyPr>
          <a:lstStyle/>
          <a:p>
            <a:r>
              <a:rPr lang="fr-FR" sz="3200" b="1" dirty="0">
                <a:solidFill>
                  <a:srgbClr val="F06E05"/>
                </a:solidFill>
              </a:rPr>
              <a:t>3.</a:t>
            </a:r>
          </a:p>
        </p:txBody>
      </p:sp>
      <p:sp>
        <p:nvSpPr>
          <p:cNvPr id="51" name="ZoneTexte 50"/>
          <p:cNvSpPr txBox="1"/>
          <p:nvPr/>
        </p:nvSpPr>
        <p:spPr>
          <a:xfrm>
            <a:off x="3224345" y="3407293"/>
            <a:ext cx="719665" cy="584775"/>
          </a:xfrm>
          <a:prstGeom prst="rect">
            <a:avLst/>
          </a:prstGeom>
          <a:noFill/>
        </p:spPr>
        <p:txBody>
          <a:bodyPr wrap="square" rtlCol="0">
            <a:spAutoFit/>
          </a:bodyPr>
          <a:lstStyle/>
          <a:p>
            <a:r>
              <a:rPr lang="fr-FR" sz="3200" b="1" dirty="0">
                <a:solidFill>
                  <a:srgbClr val="F06E05"/>
                </a:solidFill>
              </a:rPr>
              <a:t>4.</a:t>
            </a:r>
          </a:p>
        </p:txBody>
      </p:sp>
      <p:graphicFrame>
        <p:nvGraphicFramePr>
          <p:cNvPr id="52" name="Tableau 51"/>
          <p:cNvGraphicFramePr>
            <a:graphicFrameLocks noGrp="1"/>
          </p:cNvGraphicFramePr>
          <p:nvPr>
            <p:extLst>
              <p:ext uri="{D42A27DB-BD31-4B8C-83A1-F6EECF244321}">
                <p14:modId xmlns:p14="http://schemas.microsoft.com/office/powerpoint/2010/main" val="3138499446"/>
              </p:ext>
            </p:extLst>
          </p:nvPr>
        </p:nvGraphicFramePr>
        <p:xfrm>
          <a:off x="3469249" y="1589469"/>
          <a:ext cx="5552851" cy="677535"/>
        </p:xfrm>
        <a:graphic>
          <a:graphicData uri="http://schemas.openxmlformats.org/drawingml/2006/table">
            <a:tbl>
              <a:tblPr firstRow="1" firstCol="1" bandRow="1">
                <a:tableStyleId>{2D5ABB26-0587-4C30-8999-92F81FD0307C}</a:tableStyleId>
              </a:tblPr>
              <a:tblGrid>
                <a:gridCol w="5552851">
                  <a:extLst>
                    <a:ext uri="{9D8B030D-6E8A-4147-A177-3AD203B41FA5}">
                      <a16:colId xmlns:a16="http://schemas.microsoft.com/office/drawing/2014/main" val="20000"/>
                    </a:ext>
                  </a:extLst>
                </a:gridCol>
              </a:tblGrid>
              <a:tr h="677535">
                <a:tc>
                  <a:txBody>
                    <a:bodyPr/>
                    <a:lstStyle/>
                    <a:p>
                      <a:pPr algn="l">
                        <a:lnSpc>
                          <a:spcPct val="107000"/>
                        </a:lnSpc>
                        <a:spcAft>
                          <a:spcPts val="0"/>
                        </a:spcAft>
                      </a:pPr>
                      <a:r>
                        <a:rPr lang="fr-FR" sz="1400" b="1" dirty="0">
                          <a:solidFill>
                            <a:srgbClr val="00508C"/>
                          </a:solidFill>
                          <a:effectLst/>
                        </a:rPr>
                        <a:t>3.1 Maîtriser les outils de quantification de l'ingénieur et les transformer</a:t>
                      </a:r>
                      <a:endParaRPr lang="fr-FR" sz="1400" b="1" dirty="0">
                        <a:solidFill>
                          <a:srgbClr val="00508C"/>
                        </a:solidFill>
                        <a:effectLst/>
                        <a:latin typeface="Tahoma" panose="020B0604030504040204" pitchFamily="34" charset="0"/>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graphicFrame>
        <p:nvGraphicFramePr>
          <p:cNvPr id="53" name="Tableau 52"/>
          <p:cNvGraphicFramePr>
            <a:graphicFrameLocks noGrp="1"/>
          </p:cNvGraphicFramePr>
          <p:nvPr>
            <p:extLst>
              <p:ext uri="{D42A27DB-BD31-4B8C-83A1-F6EECF244321}">
                <p14:modId xmlns:p14="http://schemas.microsoft.com/office/powerpoint/2010/main" val="1518194842"/>
              </p:ext>
            </p:extLst>
          </p:nvPr>
        </p:nvGraphicFramePr>
        <p:xfrm>
          <a:off x="3469249" y="3895601"/>
          <a:ext cx="5552851" cy="588056"/>
        </p:xfrm>
        <a:graphic>
          <a:graphicData uri="http://schemas.openxmlformats.org/drawingml/2006/table">
            <a:tbl>
              <a:tblPr firstRow="1" firstCol="1" bandRow="1">
                <a:tableStyleId>{2D5ABB26-0587-4C30-8999-92F81FD0307C}</a:tableStyleId>
              </a:tblPr>
              <a:tblGrid>
                <a:gridCol w="5552851">
                  <a:extLst>
                    <a:ext uri="{9D8B030D-6E8A-4147-A177-3AD203B41FA5}">
                      <a16:colId xmlns:a16="http://schemas.microsoft.com/office/drawing/2014/main" val="20000"/>
                    </a:ext>
                  </a:extLst>
                </a:gridCol>
              </a:tblGrid>
              <a:tr h="588056">
                <a:tc>
                  <a:txBody>
                    <a:bodyPr/>
                    <a:lstStyle/>
                    <a:p>
                      <a:pPr algn="l">
                        <a:lnSpc>
                          <a:spcPct val="107000"/>
                        </a:lnSpc>
                        <a:spcAft>
                          <a:spcPts val="0"/>
                        </a:spcAft>
                      </a:pPr>
                      <a:r>
                        <a:rPr lang="fr-FR" sz="1400" b="1" dirty="0">
                          <a:solidFill>
                            <a:srgbClr val="00508C"/>
                          </a:solidFill>
                          <a:effectLst/>
                        </a:rPr>
                        <a:t>4.1 Définir et assumer sa sphère de responsabilité individuelle et une sphère de responsabilité collective</a:t>
                      </a:r>
                      <a:endParaRPr lang="fr-FR" sz="1400" b="1" dirty="0">
                        <a:solidFill>
                          <a:srgbClr val="00508C"/>
                        </a:solidFill>
                        <a:effectLst/>
                        <a:latin typeface="Tahoma" panose="020B0604030504040204" pitchFamily="34" charset="0"/>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graphicFrame>
        <p:nvGraphicFramePr>
          <p:cNvPr id="54" name="Tableau 53"/>
          <p:cNvGraphicFramePr>
            <a:graphicFrameLocks noGrp="1"/>
          </p:cNvGraphicFramePr>
          <p:nvPr>
            <p:extLst>
              <p:ext uri="{D42A27DB-BD31-4B8C-83A1-F6EECF244321}">
                <p14:modId xmlns:p14="http://schemas.microsoft.com/office/powerpoint/2010/main" val="1034758812"/>
              </p:ext>
            </p:extLst>
          </p:nvPr>
        </p:nvGraphicFramePr>
        <p:xfrm>
          <a:off x="3469293" y="2162967"/>
          <a:ext cx="5552851" cy="677535"/>
        </p:xfrm>
        <a:graphic>
          <a:graphicData uri="http://schemas.openxmlformats.org/drawingml/2006/table">
            <a:tbl>
              <a:tblPr firstRow="1" firstCol="1" bandRow="1">
                <a:tableStyleId>{2D5ABB26-0587-4C30-8999-92F81FD0307C}</a:tableStyleId>
              </a:tblPr>
              <a:tblGrid>
                <a:gridCol w="5552851">
                  <a:extLst>
                    <a:ext uri="{9D8B030D-6E8A-4147-A177-3AD203B41FA5}">
                      <a16:colId xmlns:a16="http://schemas.microsoft.com/office/drawing/2014/main" val="20000"/>
                    </a:ext>
                  </a:extLst>
                </a:gridCol>
              </a:tblGrid>
              <a:tr h="677535">
                <a:tc>
                  <a:txBody>
                    <a:bodyPr/>
                    <a:lstStyle/>
                    <a:p>
                      <a:pPr algn="l">
                        <a:lnSpc>
                          <a:spcPct val="107000"/>
                        </a:lnSpc>
                        <a:spcAft>
                          <a:spcPts val="0"/>
                        </a:spcAft>
                      </a:pPr>
                      <a:r>
                        <a:rPr lang="fr-FR" sz="1400" b="1" dirty="0">
                          <a:solidFill>
                            <a:srgbClr val="00508C"/>
                          </a:solidFill>
                          <a:effectLst/>
                        </a:rPr>
                        <a:t>3.2 Inscrire un produit, un procédé dans une démarche responsable et pouvoir en identifier les limites</a:t>
                      </a:r>
                      <a:endParaRPr lang="fr-FR" sz="1400" b="1" dirty="0">
                        <a:solidFill>
                          <a:srgbClr val="00508C"/>
                        </a:solidFill>
                        <a:effectLst/>
                        <a:latin typeface="Tahoma" panose="020B0604030504040204" pitchFamily="34" charset="0"/>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graphicFrame>
        <p:nvGraphicFramePr>
          <p:cNvPr id="55" name="Tableau 54"/>
          <p:cNvGraphicFramePr>
            <a:graphicFrameLocks noGrp="1"/>
          </p:cNvGraphicFramePr>
          <p:nvPr>
            <p:extLst>
              <p:ext uri="{D42A27DB-BD31-4B8C-83A1-F6EECF244321}">
                <p14:modId xmlns:p14="http://schemas.microsoft.com/office/powerpoint/2010/main" val="151144958"/>
              </p:ext>
            </p:extLst>
          </p:nvPr>
        </p:nvGraphicFramePr>
        <p:xfrm>
          <a:off x="3469205" y="2802139"/>
          <a:ext cx="5552851" cy="677535"/>
        </p:xfrm>
        <a:graphic>
          <a:graphicData uri="http://schemas.openxmlformats.org/drawingml/2006/table">
            <a:tbl>
              <a:tblPr firstRow="1" firstCol="1" bandRow="1">
                <a:tableStyleId>{2D5ABB26-0587-4C30-8999-92F81FD0307C}</a:tableStyleId>
              </a:tblPr>
              <a:tblGrid>
                <a:gridCol w="5552851">
                  <a:extLst>
                    <a:ext uri="{9D8B030D-6E8A-4147-A177-3AD203B41FA5}">
                      <a16:colId xmlns:a16="http://schemas.microsoft.com/office/drawing/2014/main" val="20000"/>
                    </a:ext>
                  </a:extLst>
                </a:gridCol>
              </a:tblGrid>
              <a:tr h="677535">
                <a:tc>
                  <a:txBody>
                    <a:bodyPr/>
                    <a:lstStyle/>
                    <a:p>
                      <a:pPr algn="l">
                        <a:lnSpc>
                          <a:spcPct val="107000"/>
                        </a:lnSpc>
                        <a:spcAft>
                          <a:spcPts val="0"/>
                        </a:spcAft>
                      </a:pPr>
                      <a:r>
                        <a:rPr lang="fr-FR" sz="1400" b="1" dirty="0">
                          <a:solidFill>
                            <a:srgbClr val="00508C"/>
                          </a:solidFill>
                          <a:effectLst/>
                        </a:rPr>
                        <a:t>3.3 Maîtriser, critiquer et faire évoluer les méthodes de management utilitaristes actuelles</a:t>
                      </a:r>
                      <a:endParaRPr lang="fr-FR" sz="1400" b="1" dirty="0">
                        <a:solidFill>
                          <a:srgbClr val="00508C"/>
                        </a:solidFill>
                        <a:effectLst/>
                        <a:latin typeface="Tahoma" panose="020B0604030504040204" pitchFamily="34" charset="0"/>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graphicFrame>
        <p:nvGraphicFramePr>
          <p:cNvPr id="56" name="Tableau 55"/>
          <p:cNvGraphicFramePr>
            <a:graphicFrameLocks noGrp="1"/>
          </p:cNvGraphicFramePr>
          <p:nvPr>
            <p:extLst>
              <p:ext uri="{D42A27DB-BD31-4B8C-83A1-F6EECF244321}">
                <p14:modId xmlns:p14="http://schemas.microsoft.com/office/powerpoint/2010/main" val="2742799384"/>
              </p:ext>
            </p:extLst>
          </p:nvPr>
        </p:nvGraphicFramePr>
        <p:xfrm>
          <a:off x="3469204" y="4505876"/>
          <a:ext cx="5552851" cy="588056"/>
        </p:xfrm>
        <a:graphic>
          <a:graphicData uri="http://schemas.openxmlformats.org/drawingml/2006/table">
            <a:tbl>
              <a:tblPr firstRow="1" firstCol="1" bandRow="1">
                <a:tableStyleId>{2D5ABB26-0587-4C30-8999-92F81FD0307C}</a:tableStyleId>
              </a:tblPr>
              <a:tblGrid>
                <a:gridCol w="5552851">
                  <a:extLst>
                    <a:ext uri="{9D8B030D-6E8A-4147-A177-3AD203B41FA5}">
                      <a16:colId xmlns:a16="http://schemas.microsoft.com/office/drawing/2014/main" val="20000"/>
                    </a:ext>
                  </a:extLst>
                </a:gridCol>
              </a:tblGrid>
              <a:tr h="588056">
                <a:tc>
                  <a:txBody>
                    <a:bodyPr/>
                    <a:lstStyle/>
                    <a:p>
                      <a:pPr algn="l">
                        <a:lnSpc>
                          <a:spcPct val="107000"/>
                        </a:lnSpc>
                        <a:spcAft>
                          <a:spcPts val="0"/>
                        </a:spcAft>
                      </a:pPr>
                      <a:r>
                        <a:rPr lang="fr-FR" sz="1400" b="1" dirty="0">
                          <a:solidFill>
                            <a:srgbClr val="00508C"/>
                          </a:solidFill>
                          <a:effectLst/>
                        </a:rPr>
                        <a:t>4.2 Interroger les modes de gouvernance pour atteindre un intérêt général</a:t>
                      </a:r>
                      <a:endParaRPr lang="fr-FR" sz="1400" b="1" dirty="0">
                        <a:solidFill>
                          <a:srgbClr val="00508C"/>
                        </a:solidFill>
                        <a:effectLst/>
                        <a:latin typeface="Tahoma" panose="020B0604030504040204" pitchFamily="34" charset="0"/>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graphicFrame>
        <p:nvGraphicFramePr>
          <p:cNvPr id="57" name="Tableau 56"/>
          <p:cNvGraphicFramePr>
            <a:graphicFrameLocks noGrp="1"/>
          </p:cNvGraphicFramePr>
          <p:nvPr>
            <p:extLst>
              <p:ext uri="{D42A27DB-BD31-4B8C-83A1-F6EECF244321}">
                <p14:modId xmlns:p14="http://schemas.microsoft.com/office/powerpoint/2010/main" val="861145369"/>
              </p:ext>
            </p:extLst>
          </p:nvPr>
        </p:nvGraphicFramePr>
        <p:xfrm>
          <a:off x="3469204" y="5093719"/>
          <a:ext cx="5552851" cy="882086"/>
        </p:xfrm>
        <a:graphic>
          <a:graphicData uri="http://schemas.openxmlformats.org/drawingml/2006/table">
            <a:tbl>
              <a:tblPr firstRow="1" firstCol="1" bandRow="1">
                <a:tableStyleId>{2D5ABB26-0587-4C30-8999-92F81FD0307C}</a:tableStyleId>
              </a:tblPr>
              <a:tblGrid>
                <a:gridCol w="5552851">
                  <a:extLst>
                    <a:ext uri="{9D8B030D-6E8A-4147-A177-3AD203B41FA5}">
                      <a16:colId xmlns:a16="http://schemas.microsoft.com/office/drawing/2014/main" val="20000"/>
                    </a:ext>
                  </a:extLst>
                </a:gridCol>
              </a:tblGrid>
              <a:tr h="882086">
                <a:tc>
                  <a:txBody>
                    <a:bodyPr/>
                    <a:lstStyle/>
                    <a:p>
                      <a:pPr algn="l">
                        <a:lnSpc>
                          <a:spcPct val="107000"/>
                        </a:lnSpc>
                        <a:spcAft>
                          <a:spcPts val="0"/>
                        </a:spcAft>
                      </a:pPr>
                      <a:r>
                        <a:rPr lang="fr-FR" sz="1400" b="1" dirty="0">
                          <a:solidFill>
                            <a:srgbClr val="00508C"/>
                          </a:solidFill>
                          <a:effectLst/>
                        </a:rPr>
                        <a:t>4.3 Décider et mettre en œuvre dans une logique de durabilité en s'appuyant sur l'esprit critique, l'autonomie et la réflexivité</a:t>
                      </a:r>
                      <a:endParaRPr lang="fr-FR" sz="1400" b="1" dirty="0">
                        <a:solidFill>
                          <a:srgbClr val="00508C"/>
                        </a:solidFill>
                        <a:effectLst/>
                        <a:latin typeface="Tahoma" panose="020B0604030504040204" pitchFamily="34" charset="0"/>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graphicFrame>
        <p:nvGraphicFramePr>
          <p:cNvPr id="58" name="Tableau 57"/>
          <p:cNvGraphicFramePr>
            <a:graphicFrameLocks noGrp="1"/>
          </p:cNvGraphicFramePr>
          <p:nvPr>
            <p:extLst>
              <p:ext uri="{D42A27DB-BD31-4B8C-83A1-F6EECF244321}">
                <p14:modId xmlns:p14="http://schemas.microsoft.com/office/powerpoint/2010/main" val="150159234"/>
              </p:ext>
            </p:extLst>
          </p:nvPr>
        </p:nvGraphicFramePr>
        <p:xfrm>
          <a:off x="3469204" y="5996718"/>
          <a:ext cx="5552851" cy="588056"/>
        </p:xfrm>
        <a:graphic>
          <a:graphicData uri="http://schemas.openxmlformats.org/drawingml/2006/table">
            <a:tbl>
              <a:tblPr firstRow="1" firstCol="1" bandRow="1">
                <a:tableStyleId>{2D5ABB26-0587-4C30-8999-92F81FD0307C}</a:tableStyleId>
              </a:tblPr>
              <a:tblGrid>
                <a:gridCol w="5552851">
                  <a:extLst>
                    <a:ext uri="{9D8B030D-6E8A-4147-A177-3AD203B41FA5}">
                      <a16:colId xmlns:a16="http://schemas.microsoft.com/office/drawing/2014/main" val="20000"/>
                    </a:ext>
                  </a:extLst>
                </a:gridCol>
              </a:tblGrid>
              <a:tr h="588056">
                <a:tc>
                  <a:txBody>
                    <a:bodyPr/>
                    <a:lstStyle/>
                    <a:p>
                      <a:pPr algn="l">
                        <a:lnSpc>
                          <a:spcPct val="107000"/>
                        </a:lnSpc>
                        <a:spcAft>
                          <a:spcPts val="0"/>
                        </a:spcAft>
                      </a:pPr>
                      <a:r>
                        <a:rPr lang="fr-FR" sz="1400" b="1" dirty="0">
                          <a:solidFill>
                            <a:srgbClr val="00508C"/>
                          </a:solidFill>
                          <a:effectLst/>
                        </a:rPr>
                        <a:t>4.4 Actualiser ses connaissances et les transmettre afin d'inciter à l'action</a:t>
                      </a:r>
                      <a:endParaRPr lang="fr-FR" sz="1400" b="1" dirty="0">
                        <a:solidFill>
                          <a:srgbClr val="00508C"/>
                        </a:solidFill>
                        <a:effectLst/>
                        <a:latin typeface="Tahoma" panose="020B0604030504040204" pitchFamily="34" charset="0"/>
                        <a:ea typeface="Tahoma" panose="020B0604030504040204" pitchFamily="34" charset="0"/>
                        <a:cs typeface="Times New Roman" panose="02020603050405020304" pitchFamily="18" charset="0"/>
                      </a:endParaRPr>
                    </a:p>
                  </a:txBody>
                  <a:tcPr marL="41219" marR="41219" marT="0" marB="0"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6583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4076553" y="214642"/>
            <a:ext cx="1226041" cy="369332"/>
          </a:xfrm>
          <a:prstGeom prst="rect">
            <a:avLst/>
          </a:prstGeom>
          <a:noFill/>
        </p:spPr>
        <p:txBody>
          <a:bodyPr wrap="none" rtlCol="0">
            <a:spAutoFit/>
          </a:bodyPr>
          <a:lstStyle/>
          <a:p>
            <a:r>
              <a:rPr lang="fr-FR" u="sng" dirty="0" smtClean="0"/>
              <a:t>Les ateliers</a:t>
            </a:r>
            <a:endParaRPr lang="fr-FR" dirty="0"/>
          </a:p>
        </p:txBody>
      </p:sp>
      <p:sp>
        <p:nvSpPr>
          <p:cNvPr id="28" name="Titre 1"/>
          <p:cNvSpPr txBox="1">
            <a:spLocks/>
          </p:cNvSpPr>
          <p:nvPr/>
        </p:nvSpPr>
        <p:spPr>
          <a:xfrm>
            <a:off x="-732781" y="731851"/>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t>Atelier 1 (Département):</a:t>
            </a:r>
            <a:endParaRPr lang="fr-FR" sz="3200" b="1" dirty="0"/>
          </a:p>
        </p:txBody>
      </p:sp>
      <p:sp>
        <p:nvSpPr>
          <p:cNvPr id="29" name="Espace réservé du contenu 3"/>
          <p:cNvSpPr txBox="1">
            <a:spLocks/>
          </p:cNvSpPr>
          <p:nvPr/>
        </p:nvSpPr>
        <p:spPr>
          <a:xfrm>
            <a:off x="-62449" y="1911842"/>
            <a:ext cx="9174936"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b="1" u="sng" dirty="0" smtClean="0"/>
              <a:t>Objectifs</a:t>
            </a:r>
            <a:r>
              <a:rPr lang="fr-FR" sz="2400" u="sng" dirty="0" smtClean="0"/>
              <a:t>:</a:t>
            </a:r>
          </a:p>
          <a:p>
            <a:r>
              <a:rPr lang="fr-FR" sz="2400" dirty="0" smtClean="0"/>
              <a:t>Présentation du référentiel par les référents</a:t>
            </a:r>
          </a:p>
          <a:p>
            <a:endParaRPr lang="fr-FR" sz="2400" dirty="0" smtClean="0"/>
          </a:p>
          <a:p>
            <a:r>
              <a:rPr lang="fr-FR" sz="2400" dirty="0" smtClean="0"/>
              <a:t>Discussion du référentiel</a:t>
            </a:r>
          </a:p>
          <a:p>
            <a:endParaRPr lang="fr-FR" sz="2400" dirty="0" smtClean="0"/>
          </a:p>
          <a:p>
            <a:r>
              <a:rPr lang="fr-FR" sz="2400" dirty="0" smtClean="0">
                <a:solidFill>
                  <a:srgbClr val="FF0000"/>
                </a:solidFill>
              </a:rPr>
              <a:t>Détermination des objectifs d’apprentissage qui peuvent entrer dans les différentes rubriques</a:t>
            </a:r>
          </a:p>
          <a:p>
            <a:endParaRPr lang="fr-FR" sz="2400" dirty="0" smtClean="0">
              <a:solidFill>
                <a:srgbClr val="FF0000"/>
              </a:solidFill>
            </a:endParaRPr>
          </a:p>
          <a:p>
            <a:r>
              <a:rPr lang="fr-FR" sz="2400" dirty="0" smtClean="0"/>
              <a:t>(Les départements peuvent se concentrer sur certains aspects)</a:t>
            </a:r>
          </a:p>
        </p:txBody>
      </p:sp>
    </p:spTree>
    <p:extLst>
      <p:ext uri="{BB962C8B-B14F-4D97-AF65-F5344CB8AC3E}">
        <p14:creationId xmlns:p14="http://schemas.microsoft.com/office/powerpoint/2010/main" val="3929704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221919" y="1008022"/>
            <a:ext cx="4801186" cy="2308324"/>
          </a:xfrm>
          <a:prstGeom prst="rect">
            <a:avLst/>
          </a:prstGeom>
          <a:noFill/>
        </p:spPr>
        <p:txBody>
          <a:bodyPr wrap="none" rtlCol="0">
            <a:spAutoFit/>
          </a:bodyPr>
          <a:lstStyle/>
          <a:p>
            <a:r>
              <a:rPr lang="fr-FR" u="sng" dirty="0"/>
              <a:t>T</a:t>
            </a:r>
            <a:r>
              <a:rPr lang="fr-FR" u="sng" dirty="0" smtClean="0"/>
              <a:t>raitement du référentiel dans la formation CFI ?:</a:t>
            </a:r>
          </a:p>
          <a:p>
            <a:endParaRPr lang="fr-FR" u="sng" dirty="0"/>
          </a:p>
          <a:p>
            <a:r>
              <a:rPr lang="fr-FR" u="sng" dirty="0" smtClean="0"/>
              <a:t>1/ Les contraintes physiques:</a:t>
            </a:r>
          </a:p>
          <a:p>
            <a:r>
              <a:rPr lang="fr-FR" dirty="0" smtClean="0"/>
              <a:t>1A- Approvisionnement énergétique</a:t>
            </a:r>
          </a:p>
          <a:p>
            <a:r>
              <a:rPr lang="fr-FR" dirty="0" smtClean="0"/>
              <a:t>1B- Changement climatique</a:t>
            </a:r>
          </a:p>
          <a:p>
            <a:r>
              <a:rPr lang="fr-FR" dirty="0" smtClean="0"/>
              <a:t>1C- Epuisement des ressources</a:t>
            </a:r>
          </a:p>
          <a:p>
            <a:r>
              <a:rPr lang="fr-FR" dirty="0" smtClean="0"/>
              <a:t>1D- Effondrement de la biodiversité</a:t>
            </a:r>
          </a:p>
          <a:p>
            <a:r>
              <a:rPr lang="fr-FR" dirty="0" smtClean="0"/>
              <a:t>1E- Capacité de production alimentaire des sols</a:t>
            </a:r>
            <a:endParaRPr lang="fr-FR" dirty="0"/>
          </a:p>
        </p:txBody>
      </p:sp>
      <p:sp>
        <p:nvSpPr>
          <p:cNvPr id="3" name="ZoneTexte 2"/>
          <p:cNvSpPr txBox="1"/>
          <p:nvPr/>
        </p:nvSpPr>
        <p:spPr>
          <a:xfrm>
            <a:off x="221919" y="5013176"/>
            <a:ext cx="7679346" cy="1477328"/>
          </a:xfrm>
          <a:prstGeom prst="rect">
            <a:avLst/>
          </a:prstGeom>
          <a:noFill/>
        </p:spPr>
        <p:txBody>
          <a:bodyPr wrap="none" rtlCol="0">
            <a:spAutoFit/>
          </a:bodyPr>
          <a:lstStyle/>
          <a:p>
            <a:r>
              <a:rPr lang="fr-FR" u="sng" dirty="0" smtClean="0"/>
              <a:t>3/ Réflexion sur l’ingénieur citoyen:</a:t>
            </a:r>
          </a:p>
          <a:p>
            <a:r>
              <a:rPr lang="fr-FR" dirty="0" smtClean="0"/>
              <a:t>2A - Approche systémique</a:t>
            </a:r>
          </a:p>
          <a:p>
            <a:r>
              <a:rPr lang="fr-FR" dirty="0" smtClean="0"/>
              <a:t>2B-  Approche historique</a:t>
            </a:r>
          </a:p>
          <a:p>
            <a:r>
              <a:rPr lang="fr-FR" dirty="0" smtClean="0"/>
              <a:t>2C-  Mobiliser les sciences et techniques (non-neutralité et dimension politique)</a:t>
            </a:r>
          </a:p>
          <a:p>
            <a:r>
              <a:rPr lang="fr-FR" dirty="0" smtClean="0"/>
              <a:t>2D- Définir une stratégie soutenable à son niveau et avec un esprit critique</a:t>
            </a:r>
            <a:endParaRPr lang="fr-FR" dirty="0"/>
          </a:p>
        </p:txBody>
      </p:sp>
      <p:sp>
        <p:nvSpPr>
          <p:cNvPr id="4" name="Rectangle 3"/>
          <p:cNvSpPr/>
          <p:nvPr/>
        </p:nvSpPr>
        <p:spPr>
          <a:xfrm>
            <a:off x="255874" y="3337306"/>
            <a:ext cx="5700292" cy="1477328"/>
          </a:xfrm>
          <a:prstGeom prst="rect">
            <a:avLst/>
          </a:prstGeom>
        </p:spPr>
        <p:txBody>
          <a:bodyPr wrap="square">
            <a:spAutoFit/>
          </a:bodyPr>
          <a:lstStyle/>
          <a:p>
            <a:r>
              <a:rPr lang="fr-FR" u="sng" dirty="0" smtClean="0"/>
              <a:t>2/ Moyens institutionnels et techniques:</a:t>
            </a:r>
            <a:endParaRPr lang="fr-FR" u="sng" dirty="0"/>
          </a:p>
          <a:p>
            <a:r>
              <a:rPr lang="fr-FR" dirty="0" smtClean="0"/>
              <a:t>2A- Modèle de gouvernance</a:t>
            </a:r>
            <a:endParaRPr lang="fr-FR" dirty="0"/>
          </a:p>
          <a:p>
            <a:r>
              <a:rPr lang="fr-FR" dirty="0" smtClean="0"/>
              <a:t>2B- Système industriel</a:t>
            </a:r>
            <a:endParaRPr lang="fr-FR" dirty="0"/>
          </a:p>
          <a:p>
            <a:r>
              <a:rPr lang="fr-FR" dirty="0" smtClean="0"/>
              <a:t>2C- Systèmes économiques et financiers</a:t>
            </a:r>
            <a:endParaRPr lang="fr-FR" dirty="0"/>
          </a:p>
          <a:p>
            <a:r>
              <a:rPr lang="fr-FR" dirty="0" smtClean="0"/>
              <a:t>2D- Outils de l’ingénieur</a:t>
            </a:r>
            <a:endParaRPr lang="fr-FR" dirty="0"/>
          </a:p>
        </p:txBody>
      </p:sp>
    </p:spTree>
    <p:extLst>
      <p:ext uri="{BB962C8B-B14F-4D97-AF65-F5344CB8AC3E}">
        <p14:creationId xmlns:p14="http://schemas.microsoft.com/office/powerpoint/2010/main" val="3592536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221919" y="1008022"/>
            <a:ext cx="4801186" cy="2308324"/>
          </a:xfrm>
          <a:prstGeom prst="rect">
            <a:avLst/>
          </a:prstGeom>
          <a:noFill/>
        </p:spPr>
        <p:txBody>
          <a:bodyPr wrap="none" rtlCol="0">
            <a:spAutoFit/>
          </a:bodyPr>
          <a:lstStyle/>
          <a:p>
            <a:r>
              <a:rPr lang="fr-FR" u="sng" dirty="0"/>
              <a:t>T</a:t>
            </a:r>
            <a:r>
              <a:rPr lang="fr-FR" u="sng" dirty="0" smtClean="0"/>
              <a:t>raitement du référentiel dans la formation CFI ?:</a:t>
            </a:r>
          </a:p>
          <a:p>
            <a:endParaRPr lang="fr-FR" u="sng" dirty="0"/>
          </a:p>
          <a:p>
            <a:r>
              <a:rPr lang="fr-FR" u="sng" dirty="0" smtClean="0"/>
              <a:t>1/ Les contraintes physiques:</a:t>
            </a:r>
          </a:p>
          <a:p>
            <a:r>
              <a:rPr lang="fr-FR" dirty="0" smtClean="0"/>
              <a:t>1A- Approvisionnement énergétique</a:t>
            </a:r>
          </a:p>
          <a:p>
            <a:r>
              <a:rPr lang="fr-FR" dirty="0" smtClean="0"/>
              <a:t>1B- Changement climatique</a:t>
            </a:r>
          </a:p>
          <a:p>
            <a:r>
              <a:rPr lang="fr-FR" dirty="0" smtClean="0"/>
              <a:t>1C- Epuisement des ressources</a:t>
            </a:r>
          </a:p>
          <a:p>
            <a:r>
              <a:rPr lang="fr-FR" dirty="0" smtClean="0"/>
              <a:t>1D- Effondrement de la biodiversité</a:t>
            </a:r>
          </a:p>
          <a:p>
            <a:r>
              <a:rPr lang="fr-FR" dirty="0" smtClean="0"/>
              <a:t>1E- Capacité de production alimentaire des sols</a:t>
            </a:r>
            <a:endParaRPr lang="fr-FR" dirty="0"/>
          </a:p>
        </p:txBody>
      </p:sp>
      <p:sp>
        <p:nvSpPr>
          <p:cNvPr id="3" name="ZoneTexte 2"/>
          <p:cNvSpPr txBox="1"/>
          <p:nvPr/>
        </p:nvSpPr>
        <p:spPr>
          <a:xfrm>
            <a:off x="221919" y="5013176"/>
            <a:ext cx="7679346" cy="1477328"/>
          </a:xfrm>
          <a:prstGeom prst="rect">
            <a:avLst/>
          </a:prstGeom>
          <a:noFill/>
        </p:spPr>
        <p:txBody>
          <a:bodyPr wrap="none" rtlCol="0">
            <a:spAutoFit/>
          </a:bodyPr>
          <a:lstStyle/>
          <a:p>
            <a:r>
              <a:rPr lang="fr-FR" u="sng" dirty="0" smtClean="0">
                <a:solidFill>
                  <a:schemeClr val="bg1">
                    <a:lumMod val="65000"/>
                  </a:schemeClr>
                </a:solidFill>
              </a:rPr>
              <a:t>3/ Réflexion sur l’ingénieur citoyen:</a:t>
            </a:r>
          </a:p>
          <a:p>
            <a:r>
              <a:rPr lang="fr-FR" dirty="0" smtClean="0">
                <a:solidFill>
                  <a:schemeClr val="bg1">
                    <a:lumMod val="65000"/>
                  </a:schemeClr>
                </a:solidFill>
              </a:rPr>
              <a:t>2A - Approche systémique</a:t>
            </a:r>
          </a:p>
          <a:p>
            <a:r>
              <a:rPr lang="fr-FR" dirty="0" smtClean="0">
                <a:solidFill>
                  <a:schemeClr val="bg1">
                    <a:lumMod val="65000"/>
                  </a:schemeClr>
                </a:solidFill>
              </a:rPr>
              <a:t>2B-  Approche historique</a:t>
            </a:r>
          </a:p>
          <a:p>
            <a:r>
              <a:rPr lang="fr-FR" dirty="0" smtClean="0">
                <a:solidFill>
                  <a:schemeClr val="bg1">
                    <a:lumMod val="65000"/>
                  </a:schemeClr>
                </a:solidFill>
              </a:rPr>
              <a:t>2C-  Mobiliser les sciences et techniques (non-neutralité et dimension politique)</a:t>
            </a:r>
          </a:p>
          <a:p>
            <a:r>
              <a:rPr lang="fr-FR" dirty="0" smtClean="0">
                <a:solidFill>
                  <a:schemeClr val="bg1">
                    <a:lumMod val="65000"/>
                  </a:schemeClr>
                </a:solidFill>
              </a:rPr>
              <a:t>2D- Définir une stratégie soutenable à son niveau et avec un esprit critique</a:t>
            </a:r>
            <a:endParaRPr lang="fr-FR" dirty="0">
              <a:solidFill>
                <a:schemeClr val="bg1">
                  <a:lumMod val="65000"/>
                </a:schemeClr>
              </a:solidFill>
            </a:endParaRPr>
          </a:p>
        </p:txBody>
      </p:sp>
      <p:sp>
        <p:nvSpPr>
          <p:cNvPr id="4" name="Rectangle 3"/>
          <p:cNvSpPr/>
          <p:nvPr/>
        </p:nvSpPr>
        <p:spPr>
          <a:xfrm>
            <a:off x="255874" y="3337306"/>
            <a:ext cx="5700292" cy="1477328"/>
          </a:xfrm>
          <a:prstGeom prst="rect">
            <a:avLst/>
          </a:prstGeom>
        </p:spPr>
        <p:txBody>
          <a:bodyPr wrap="square">
            <a:spAutoFit/>
          </a:bodyPr>
          <a:lstStyle/>
          <a:p>
            <a:r>
              <a:rPr lang="fr-FR" u="sng" dirty="0" smtClean="0">
                <a:solidFill>
                  <a:schemeClr val="bg1">
                    <a:lumMod val="65000"/>
                  </a:schemeClr>
                </a:solidFill>
              </a:rPr>
              <a:t>2/ Moyens institutionnels et techniques:</a:t>
            </a:r>
            <a:endParaRPr lang="fr-FR" u="sng" dirty="0">
              <a:solidFill>
                <a:schemeClr val="bg1">
                  <a:lumMod val="65000"/>
                </a:schemeClr>
              </a:solidFill>
            </a:endParaRPr>
          </a:p>
          <a:p>
            <a:r>
              <a:rPr lang="fr-FR" dirty="0" smtClean="0">
                <a:solidFill>
                  <a:schemeClr val="bg1">
                    <a:lumMod val="65000"/>
                  </a:schemeClr>
                </a:solidFill>
              </a:rPr>
              <a:t>2A- Modèle de gouvernance</a:t>
            </a:r>
            <a:endParaRPr lang="fr-FR" dirty="0">
              <a:solidFill>
                <a:schemeClr val="bg1">
                  <a:lumMod val="65000"/>
                </a:schemeClr>
              </a:solidFill>
            </a:endParaRPr>
          </a:p>
          <a:p>
            <a:r>
              <a:rPr lang="fr-FR" dirty="0" smtClean="0">
                <a:solidFill>
                  <a:schemeClr val="bg1">
                    <a:lumMod val="65000"/>
                  </a:schemeClr>
                </a:solidFill>
              </a:rPr>
              <a:t>2B- Système industriel</a:t>
            </a:r>
            <a:endParaRPr lang="fr-FR" dirty="0">
              <a:solidFill>
                <a:schemeClr val="bg1">
                  <a:lumMod val="65000"/>
                </a:schemeClr>
              </a:solidFill>
            </a:endParaRPr>
          </a:p>
          <a:p>
            <a:r>
              <a:rPr lang="fr-FR" dirty="0" smtClean="0">
                <a:solidFill>
                  <a:schemeClr val="bg1">
                    <a:lumMod val="65000"/>
                  </a:schemeClr>
                </a:solidFill>
              </a:rPr>
              <a:t>2C- Systèmes économiques et financiers</a:t>
            </a:r>
            <a:endParaRPr lang="fr-FR" dirty="0">
              <a:solidFill>
                <a:schemeClr val="bg1">
                  <a:lumMod val="65000"/>
                </a:schemeClr>
              </a:solidFill>
            </a:endParaRPr>
          </a:p>
          <a:p>
            <a:r>
              <a:rPr lang="fr-FR" dirty="0" smtClean="0">
                <a:solidFill>
                  <a:schemeClr val="bg1">
                    <a:lumMod val="65000"/>
                  </a:schemeClr>
                </a:solidFill>
              </a:rPr>
              <a:t>2D- Outils de l’ingénieur</a:t>
            </a:r>
            <a:endParaRPr lang="fr-FR" dirty="0">
              <a:solidFill>
                <a:schemeClr val="bg1">
                  <a:lumMod val="65000"/>
                </a:schemeClr>
              </a:solidFill>
            </a:endParaRPr>
          </a:p>
        </p:txBody>
      </p:sp>
    </p:spTree>
    <p:extLst>
      <p:ext uri="{BB962C8B-B14F-4D97-AF65-F5344CB8AC3E}">
        <p14:creationId xmlns:p14="http://schemas.microsoft.com/office/powerpoint/2010/main" val="2907432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4" name="ZoneTexte 3"/>
          <p:cNvSpPr txBox="1"/>
          <p:nvPr/>
        </p:nvSpPr>
        <p:spPr>
          <a:xfrm>
            <a:off x="2843808" y="135152"/>
            <a:ext cx="4153188" cy="369332"/>
          </a:xfrm>
          <a:prstGeom prst="rect">
            <a:avLst/>
          </a:prstGeom>
          <a:noFill/>
        </p:spPr>
        <p:txBody>
          <a:bodyPr wrap="none" rtlCol="0">
            <a:spAutoFit/>
          </a:bodyPr>
          <a:lstStyle/>
          <a:p>
            <a:r>
              <a:rPr lang="fr-FR" dirty="0" smtClean="0"/>
              <a:t>1- Réflexion sur les contraintes physiques: </a:t>
            </a:r>
            <a:endParaRPr lang="fr-FR" dirty="0"/>
          </a:p>
        </p:txBody>
      </p:sp>
      <p:sp>
        <p:nvSpPr>
          <p:cNvPr id="6" name="ZoneTexte 5"/>
          <p:cNvSpPr txBox="1"/>
          <p:nvPr/>
        </p:nvSpPr>
        <p:spPr>
          <a:xfrm>
            <a:off x="2753438" y="419459"/>
            <a:ext cx="4079194" cy="369332"/>
          </a:xfrm>
          <a:prstGeom prst="rect">
            <a:avLst/>
          </a:prstGeom>
          <a:noFill/>
        </p:spPr>
        <p:txBody>
          <a:bodyPr wrap="none" rtlCol="0">
            <a:spAutoFit/>
          </a:bodyPr>
          <a:lstStyle/>
          <a:p>
            <a:r>
              <a:rPr lang="fr-FR" dirty="0" smtClean="0"/>
              <a:t>1A- </a:t>
            </a:r>
            <a:r>
              <a:rPr lang="fr-FR" dirty="0" smtClean="0">
                <a:solidFill>
                  <a:srgbClr val="FF0000"/>
                </a:solidFill>
              </a:rPr>
              <a:t>APPROVISIONNEMENT </a:t>
            </a:r>
            <a:r>
              <a:rPr lang="fr-FR" u="sng" dirty="0" smtClean="0">
                <a:solidFill>
                  <a:srgbClr val="FF0000"/>
                </a:solidFill>
              </a:rPr>
              <a:t>ENERGETIQUE</a:t>
            </a:r>
            <a:endParaRPr lang="fr-FR" u="sng" dirty="0">
              <a:solidFill>
                <a:srgbClr val="FF0000"/>
              </a:solidFill>
            </a:endParaRPr>
          </a:p>
        </p:txBody>
      </p:sp>
      <p:graphicFrame>
        <p:nvGraphicFramePr>
          <p:cNvPr id="22" name="Tableau 21"/>
          <p:cNvGraphicFramePr>
            <a:graphicFrameLocks noGrp="1"/>
          </p:cNvGraphicFramePr>
          <p:nvPr>
            <p:extLst>
              <p:ext uri="{D42A27DB-BD31-4B8C-83A1-F6EECF244321}">
                <p14:modId xmlns:p14="http://schemas.microsoft.com/office/powerpoint/2010/main" val="2284312246"/>
              </p:ext>
            </p:extLst>
          </p:nvPr>
        </p:nvGraphicFramePr>
        <p:xfrm>
          <a:off x="124421" y="933421"/>
          <a:ext cx="8786163" cy="1663065"/>
        </p:xfrm>
        <a:graphic>
          <a:graphicData uri="http://schemas.openxmlformats.org/drawingml/2006/table">
            <a:tbl>
              <a:tblPr>
                <a:tableStyleId>{5C22544A-7EE6-4342-B048-85BDC9FD1C3A}</a:tableStyleId>
              </a:tblPr>
              <a:tblGrid>
                <a:gridCol w="363445">
                  <a:extLst>
                    <a:ext uri="{9D8B030D-6E8A-4147-A177-3AD203B41FA5}">
                      <a16:colId xmlns:a16="http://schemas.microsoft.com/office/drawing/2014/main" val="492969773"/>
                    </a:ext>
                  </a:extLst>
                </a:gridCol>
                <a:gridCol w="8422718">
                  <a:extLst>
                    <a:ext uri="{9D8B030D-6E8A-4147-A177-3AD203B41FA5}">
                      <a16:colId xmlns:a16="http://schemas.microsoft.com/office/drawing/2014/main" val="3816948545"/>
                    </a:ext>
                  </a:extLst>
                </a:gridCol>
              </a:tblGrid>
              <a:tr h="200025">
                <a:tc gridSpan="2">
                  <a:txBody>
                    <a:bodyPr/>
                    <a:lstStyle/>
                    <a:p>
                      <a:pPr algn="l" fontAlgn="b"/>
                      <a:r>
                        <a:rPr lang="fr-FR" sz="1200" u="none" strike="noStrike" dirty="0">
                          <a:solidFill>
                            <a:srgbClr val="FF0000"/>
                          </a:solidFill>
                          <a:effectLst/>
                        </a:rPr>
                        <a:t>Contextualisation (historique, cadre, définition, périmètre temporel et géographique)</a:t>
                      </a:r>
                      <a:endParaRPr lang="fr-FR" sz="1200" b="0" i="0" u="none" strike="noStrike" dirty="0">
                        <a:solidFill>
                          <a:srgbClr val="FF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3558286344"/>
                  </a:ext>
                </a:extLst>
              </a:tr>
              <a:tr h="314325">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dirty="0">
                          <a:effectLst/>
                        </a:rPr>
                        <a:t>Connaître la définition de l'énergie, la différence entre vecteur et flux énergétique ainsi que les trois lois fondamentales de la thermodynamique et leurs interprétations physiques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26683768"/>
                  </a:ext>
                </a:extLst>
              </a:tr>
              <a:tr h="314325">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dirty="0">
                          <a:effectLst/>
                        </a:rPr>
                        <a:t>Connaître les différents types d'énergies fossiles : conventionnelles et non-conventionnelles (pétrole de schiste, offshore, etc.) et leurs origines (géologique, technique et industrielle)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81325398"/>
                  </a:ext>
                </a:extLst>
              </a:tr>
              <a:tr h="339898">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dirty="0">
                          <a:effectLst/>
                        </a:rPr>
                        <a:t>Connaître les différents types d'énergies alternatives aux énergies fossiles : renouvelables, électronucléaire et leurs origines (technique et industrielle)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4950140"/>
                  </a:ext>
                </a:extLst>
              </a:tr>
              <a:tr h="314325">
                <a:tc>
                  <a:txBody>
                    <a:bodyPr/>
                    <a:lstStyle/>
                    <a:p>
                      <a:pPr algn="l" fontAlgn="b"/>
                      <a:r>
                        <a:rPr lang="fr-FR" sz="1200" u="none" strike="noStrike">
                          <a:effectLst/>
                        </a:rPr>
                        <a:t> </a:t>
                      </a:r>
                      <a:endParaRPr lang="fr-FR"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200" u="none" strike="noStrike" dirty="0">
                          <a:effectLst/>
                        </a:rPr>
                        <a:t>Connaitre l'importance de l'énergie et des machines dans les activités humaines (transformation de l'environnement, lien avec le capitalisme,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55606281"/>
                  </a:ext>
                </a:extLst>
              </a:tr>
            </a:tbl>
          </a:graphicData>
        </a:graphic>
      </p:graphicFrame>
      <p:graphicFrame>
        <p:nvGraphicFramePr>
          <p:cNvPr id="23" name="Tableau 22"/>
          <p:cNvGraphicFramePr>
            <a:graphicFrameLocks noGrp="1"/>
          </p:cNvGraphicFramePr>
          <p:nvPr>
            <p:extLst>
              <p:ext uri="{D42A27DB-BD31-4B8C-83A1-F6EECF244321}">
                <p14:modId xmlns:p14="http://schemas.microsoft.com/office/powerpoint/2010/main" val="571450630"/>
              </p:ext>
            </p:extLst>
          </p:nvPr>
        </p:nvGraphicFramePr>
        <p:xfrm>
          <a:off x="99659" y="2563559"/>
          <a:ext cx="8722986" cy="1575435"/>
        </p:xfrm>
        <a:graphic>
          <a:graphicData uri="http://schemas.openxmlformats.org/drawingml/2006/table">
            <a:tbl>
              <a:tblPr>
                <a:tableStyleId>{5C22544A-7EE6-4342-B048-85BDC9FD1C3A}</a:tableStyleId>
              </a:tblPr>
              <a:tblGrid>
                <a:gridCol w="8722986">
                  <a:extLst>
                    <a:ext uri="{9D8B030D-6E8A-4147-A177-3AD203B41FA5}">
                      <a16:colId xmlns:a16="http://schemas.microsoft.com/office/drawing/2014/main" val="942385867"/>
                    </a:ext>
                  </a:extLst>
                </a:gridCol>
              </a:tblGrid>
              <a:tr h="190500">
                <a:tc>
                  <a:txBody>
                    <a:bodyPr/>
                    <a:lstStyle/>
                    <a:p>
                      <a:pPr algn="l" fontAlgn="b"/>
                      <a:r>
                        <a:rPr lang="fr-FR" sz="1200" u="none" strike="noStrike" dirty="0">
                          <a:solidFill>
                            <a:srgbClr val="FF0000"/>
                          </a:solidFill>
                          <a:effectLst/>
                        </a:rPr>
                        <a:t>Mécanismes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69579194"/>
                  </a:ext>
                </a:extLst>
              </a:tr>
              <a:tr h="314325">
                <a:tc>
                  <a:txBody>
                    <a:bodyPr/>
                    <a:lstStyle/>
                    <a:p>
                      <a:pPr algn="l" fontAlgn="b"/>
                      <a:r>
                        <a:rPr lang="fr-FR" sz="1200" u="none" strike="noStrike" dirty="0">
                          <a:effectLst/>
                        </a:rPr>
                        <a:t>Connaître les grandes lignes des politiques énergétiques françaises et européennes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7496079"/>
                  </a:ext>
                </a:extLst>
              </a:tr>
              <a:tr h="323850">
                <a:tc>
                  <a:txBody>
                    <a:bodyPr/>
                    <a:lstStyle/>
                    <a:p>
                      <a:pPr algn="l" fontAlgn="b"/>
                      <a:r>
                        <a:rPr lang="fr-FR" sz="1200" u="none" strike="noStrike" dirty="0">
                          <a:effectLst/>
                        </a:rPr>
                        <a:t>Connaitre les principaux mécanismes d'extraction de sources d'énergie (fossile et alternative) et le concept de concentration de l'énergie et de taux de retour énergétique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61738825"/>
                  </a:ext>
                </a:extLst>
              </a:tr>
              <a:tr h="314325">
                <a:tc>
                  <a:txBody>
                    <a:bodyPr/>
                    <a:lstStyle/>
                    <a:p>
                      <a:pPr algn="l" fontAlgn="b"/>
                      <a:r>
                        <a:rPr lang="fr-FR" sz="1200" u="none" strike="noStrike" dirty="0">
                          <a:effectLst/>
                        </a:rPr>
                        <a:t>Connaitre les principaux mécanismes de transformation de l'énergie (centrales électriques, moteurs thermiques,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4478329"/>
                  </a:ext>
                </a:extLst>
              </a:tr>
              <a:tr h="190500">
                <a:tc>
                  <a:txBody>
                    <a:bodyPr/>
                    <a:lstStyle/>
                    <a:p>
                      <a:pPr algn="l" fontAlgn="b"/>
                      <a:r>
                        <a:rPr lang="fr-FR" sz="1200" u="none" strike="noStrike" dirty="0">
                          <a:effectLst/>
                        </a:rPr>
                        <a:t>Connaitre le mix énergétique et final (diagramme de </a:t>
                      </a:r>
                      <a:r>
                        <a:rPr lang="fr-FR" sz="1200" u="none" strike="noStrike" dirty="0" err="1">
                          <a:effectLst/>
                        </a:rPr>
                        <a:t>Sankey</a:t>
                      </a:r>
                      <a:r>
                        <a:rPr lang="fr-FR" sz="1200" u="none" strike="noStrike" dirty="0">
                          <a:effectLst/>
                        </a:rPr>
                        <a:t>)</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42879057"/>
                  </a:ext>
                </a:extLst>
              </a:tr>
              <a:tr h="200025">
                <a:tc>
                  <a:txBody>
                    <a:bodyPr/>
                    <a:lstStyle/>
                    <a:p>
                      <a:pPr algn="l" fontAlgn="b"/>
                      <a:r>
                        <a:rPr lang="fr-FR" sz="1200" u="none" strike="noStrike" dirty="0">
                          <a:effectLst/>
                        </a:rPr>
                        <a:t>Spécialités : transport de l'énergie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30862379"/>
                  </a:ext>
                </a:extLst>
              </a:tr>
            </a:tbl>
          </a:graphicData>
        </a:graphic>
      </p:graphicFrame>
      <p:graphicFrame>
        <p:nvGraphicFramePr>
          <p:cNvPr id="25" name="Tableau 24"/>
          <p:cNvGraphicFramePr>
            <a:graphicFrameLocks noGrp="1"/>
          </p:cNvGraphicFramePr>
          <p:nvPr>
            <p:extLst>
              <p:ext uri="{D42A27DB-BD31-4B8C-83A1-F6EECF244321}">
                <p14:modId xmlns:p14="http://schemas.microsoft.com/office/powerpoint/2010/main" val="1264937323"/>
              </p:ext>
            </p:extLst>
          </p:nvPr>
        </p:nvGraphicFramePr>
        <p:xfrm>
          <a:off x="124421" y="4166430"/>
          <a:ext cx="8726462" cy="2590329"/>
        </p:xfrm>
        <a:graphic>
          <a:graphicData uri="http://schemas.openxmlformats.org/drawingml/2006/table">
            <a:tbl>
              <a:tblPr>
                <a:tableStyleId>{5C22544A-7EE6-4342-B048-85BDC9FD1C3A}</a:tableStyleId>
              </a:tblPr>
              <a:tblGrid>
                <a:gridCol w="8726462">
                  <a:extLst>
                    <a:ext uri="{9D8B030D-6E8A-4147-A177-3AD203B41FA5}">
                      <a16:colId xmlns:a16="http://schemas.microsoft.com/office/drawing/2014/main" val="3297903448"/>
                    </a:ext>
                  </a:extLst>
                </a:gridCol>
              </a:tblGrid>
              <a:tr h="189079">
                <a:tc>
                  <a:txBody>
                    <a:bodyPr/>
                    <a:lstStyle/>
                    <a:p>
                      <a:pPr algn="l" fontAlgn="b"/>
                      <a:r>
                        <a:rPr lang="fr-FR" sz="1200" u="none" strike="noStrike" dirty="0">
                          <a:solidFill>
                            <a:srgbClr val="FF0000"/>
                          </a:solidFill>
                          <a:effectLst/>
                        </a:rPr>
                        <a:t>Relations, interactions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6656727"/>
                  </a:ext>
                </a:extLst>
              </a:tr>
              <a:tr h="175185">
                <a:tc>
                  <a:txBody>
                    <a:bodyPr/>
                    <a:lstStyle/>
                    <a:p>
                      <a:pPr algn="l" fontAlgn="b"/>
                      <a:r>
                        <a:rPr lang="fr-FR" sz="1200" u="none" strike="noStrike" dirty="0">
                          <a:effectLst/>
                        </a:rPr>
                        <a:t>Connaître les principaux liens et corrélations entre économie, énergie et GES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861110"/>
                  </a:ext>
                </a:extLst>
              </a:tr>
              <a:tr h="408767">
                <a:tc>
                  <a:txBody>
                    <a:bodyPr/>
                    <a:lstStyle/>
                    <a:p>
                      <a:pPr algn="l" fontAlgn="b"/>
                      <a:r>
                        <a:rPr lang="fr-FR" sz="1200" u="none" strike="noStrike" dirty="0">
                          <a:effectLst/>
                        </a:rPr>
                        <a:t>Connaître le caractère systémique de l'énergie vis-à-vis de la société (Liens avec les ressources, les pollutions, les émissions de GES, le système électrique, le transport, le </a:t>
                      </a:r>
                      <a:r>
                        <a:rPr lang="fr-FR" sz="1200" u="none" strike="noStrike" dirty="0" err="1">
                          <a:effectLst/>
                        </a:rPr>
                        <a:t>batîment</a:t>
                      </a:r>
                      <a:r>
                        <a:rPr lang="fr-FR" sz="1200" u="none" strike="noStrike" dirty="0">
                          <a:effectLst/>
                        </a:rPr>
                        <a:t>, l'industrie, l'économie,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01664230"/>
                  </a:ext>
                </a:extLst>
              </a:tr>
              <a:tr h="266949">
                <a:tc>
                  <a:txBody>
                    <a:bodyPr/>
                    <a:lstStyle/>
                    <a:p>
                      <a:pPr algn="l" fontAlgn="b"/>
                      <a:r>
                        <a:rPr lang="fr-FR" sz="1200" u="none" strike="noStrike" dirty="0">
                          <a:solidFill>
                            <a:srgbClr val="FF0000"/>
                          </a:solidFill>
                          <a:effectLst/>
                        </a:rPr>
                        <a:t>Risques et limites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18975569"/>
                  </a:ext>
                </a:extLst>
              </a:tr>
              <a:tr h="408767">
                <a:tc>
                  <a:txBody>
                    <a:bodyPr/>
                    <a:lstStyle/>
                    <a:p>
                      <a:pPr algn="l" fontAlgn="b"/>
                      <a:r>
                        <a:rPr lang="fr-FR" sz="1200" u="none" strike="noStrike" dirty="0">
                          <a:effectLst/>
                        </a:rPr>
                        <a:t>Connaître le concept de double contrainte carbone en considérant les stocks et les flux (les limites de l'approvisionnement énergétique comme le pic pétrolier; les émissions de Gaz à Effets de Serre)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97684920"/>
                  </a:ext>
                </a:extLst>
              </a:tr>
              <a:tr h="417109">
                <a:tc>
                  <a:txBody>
                    <a:bodyPr/>
                    <a:lstStyle/>
                    <a:p>
                      <a:pPr algn="l" fontAlgn="b"/>
                      <a:r>
                        <a:rPr lang="fr-FR" sz="1200" u="none" strike="noStrike" dirty="0">
                          <a:effectLst/>
                        </a:rPr>
                        <a:t>Connaitre les contraintes liées à l'installation et à l'utilisation des différents types de centrales (Utilisation des matériaux, emprise au sol, acceptation sociale, pollutions diffuses ou concentrées, impacts sur la biodiversité, risques d'accidents,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9651189"/>
                  </a:ext>
                </a:extLst>
              </a:tr>
              <a:tr h="175185">
                <a:tc>
                  <a:txBody>
                    <a:bodyPr/>
                    <a:lstStyle/>
                    <a:p>
                      <a:pPr algn="l" fontAlgn="b"/>
                      <a:r>
                        <a:rPr lang="fr-FR" sz="1200" u="none" strike="noStrike" dirty="0">
                          <a:effectLst/>
                        </a:rPr>
                        <a:t>Connaitre le concept de falaise énergétique liée au concept de taux de retour énergétique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60607624"/>
                  </a:ext>
                </a:extLst>
              </a:tr>
              <a:tr h="266949">
                <a:tc>
                  <a:txBody>
                    <a:bodyPr/>
                    <a:lstStyle/>
                    <a:p>
                      <a:pPr algn="l" fontAlgn="b"/>
                      <a:r>
                        <a:rPr lang="fr-FR" sz="1200" u="none" strike="noStrike" dirty="0">
                          <a:solidFill>
                            <a:srgbClr val="FF0000"/>
                          </a:solidFill>
                          <a:effectLst/>
                        </a:rPr>
                        <a:t>Perspectives (solutions, prospectives, etc.)</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038803"/>
                  </a:ext>
                </a:extLst>
              </a:tr>
              <a:tr h="266949">
                <a:tc>
                  <a:txBody>
                    <a:bodyPr/>
                    <a:lstStyle/>
                    <a:p>
                      <a:pPr algn="l" fontAlgn="b"/>
                      <a:r>
                        <a:rPr lang="fr-FR" sz="1200" u="none" strike="noStrike" dirty="0">
                          <a:effectLst/>
                        </a:rPr>
                        <a:t>Connaître les différents scénarios énergétiques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27163475"/>
                  </a:ext>
                </a:extLst>
              </a:tr>
            </a:tbl>
          </a:graphicData>
        </a:graphic>
      </p:graphicFrame>
    </p:spTree>
    <p:extLst>
      <p:ext uri="{BB962C8B-B14F-4D97-AF65-F5344CB8AC3E}">
        <p14:creationId xmlns:p14="http://schemas.microsoft.com/office/powerpoint/2010/main" val="2932262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 y="5348589"/>
            <a:ext cx="9144000" cy="14143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04149"/>
            <a:ext cx="4345364" cy="804697"/>
          </a:xfrm>
          <a:prstGeom prst="rect">
            <a:avLst/>
          </a:prstGeom>
        </p:spPr>
      </p:pic>
      <p:sp>
        <p:nvSpPr>
          <p:cNvPr id="4" name="Rectangle 3"/>
          <p:cNvSpPr/>
          <p:nvPr/>
        </p:nvSpPr>
        <p:spPr>
          <a:xfrm>
            <a:off x="159479" y="1261034"/>
            <a:ext cx="8622704" cy="861774"/>
          </a:xfrm>
          <a:prstGeom prst="rect">
            <a:avLst/>
          </a:prstGeom>
        </p:spPr>
        <p:txBody>
          <a:bodyPr wrap="square">
            <a:spAutoFit/>
          </a:bodyPr>
          <a:lstStyle/>
          <a:p>
            <a:pPr algn="just"/>
            <a:r>
              <a:rPr lang="fr-FR" b="1" u="sng" dirty="0" smtClean="0"/>
              <a:t>CONTEXTE</a:t>
            </a:r>
            <a:r>
              <a:rPr lang="fr-FR" b="1" dirty="0" smtClean="0"/>
              <a:t>:</a:t>
            </a:r>
            <a:r>
              <a:rPr lang="fr-FR" sz="1600" b="1" dirty="0" smtClean="0"/>
              <a:t> Les </a:t>
            </a:r>
            <a:r>
              <a:rPr lang="fr-FR" sz="1600" b="1" dirty="0"/>
              <a:t>enjeux soulevés par le changement climatique n’ont jamais été aussi </a:t>
            </a:r>
            <a:r>
              <a:rPr lang="fr-FR" sz="1600" b="1" dirty="0" smtClean="0"/>
              <a:t>prégnants </a:t>
            </a:r>
            <a:r>
              <a:rPr lang="fr-FR" sz="1600" dirty="0" smtClean="0"/>
              <a:t>qu’il </a:t>
            </a:r>
            <a:r>
              <a:rPr lang="fr-FR" sz="1600" dirty="0"/>
              <a:t>s’agisse </a:t>
            </a:r>
            <a:r>
              <a:rPr lang="fr-FR" sz="1600" b="1" i="1" dirty="0"/>
              <a:t>d’atténuer notre impact</a:t>
            </a:r>
            <a:r>
              <a:rPr lang="fr-FR" sz="1600" dirty="0"/>
              <a:t>, de </a:t>
            </a:r>
            <a:r>
              <a:rPr lang="fr-FR" sz="1600" b="1" i="1" dirty="0"/>
              <a:t>réduire notre dépendance </a:t>
            </a:r>
            <a:r>
              <a:rPr lang="fr-FR" sz="1600" dirty="0"/>
              <a:t>ou de </a:t>
            </a:r>
            <a:r>
              <a:rPr lang="fr-FR" sz="1600" b="1" dirty="0"/>
              <a:t>nous </a:t>
            </a:r>
            <a:r>
              <a:rPr lang="fr-FR" sz="1600" b="1" i="1" dirty="0"/>
              <a:t>adapter aux </a:t>
            </a:r>
            <a:r>
              <a:rPr lang="fr-FR" sz="1600" b="1" i="1" dirty="0" smtClean="0"/>
              <a:t>bouleversements</a:t>
            </a:r>
            <a:endParaRPr lang="fr-FR" sz="1600" dirty="0"/>
          </a:p>
        </p:txBody>
      </p:sp>
      <p:sp>
        <p:nvSpPr>
          <p:cNvPr id="9" name="Rectangle 8"/>
          <p:cNvSpPr/>
          <p:nvPr/>
        </p:nvSpPr>
        <p:spPr>
          <a:xfrm>
            <a:off x="1" y="3491241"/>
            <a:ext cx="9177835" cy="646331"/>
          </a:xfrm>
          <a:prstGeom prst="rect">
            <a:avLst/>
          </a:prstGeom>
        </p:spPr>
        <p:txBody>
          <a:bodyPr wrap="square">
            <a:spAutoFit/>
          </a:bodyPr>
          <a:lstStyle/>
          <a:p>
            <a:r>
              <a:rPr lang="fr-FR" dirty="0" smtClean="0"/>
              <a:t>-Enjeux </a:t>
            </a:r>
            <a:r>
              <a:rPr lang="fr-FR" dirty="0"/>
              <a:t>climat-énergie </a:t>
            </a:r>
            <a:r>
              <a:rPr lang="fr-FR" b="1" dirty="0"/>
              <a:t>sont encore peu </a:t>
            </a:r>
            <a:r>
              <a:rPr lang="fr-FR" b="1" dirty="0" smtClean="0"/>
              <a:t>enseignés</a:t>
            </a:r>
            <a:r>
              <a:rPr lang="fr-FR" dirty="0"/>
              <a:t> </a:t>
            </a:r>
            <a:r>
              <a:rPr lang="fr-FR" dirty="0" smtClean="0"/>
              <a:t>(6,5 </a:t>
            </a:r>
            <a:r>
              <a:rPr lang="fr-FR" dirty="0"/>
              <a:t>% de la population « en âge de travailler </a:t>
            </a:r>
            <a:r>
              <a:rPr lang="fr-FR" dirty="0" smtClean="0"/>
              <a:t>- -</a:t>
            </a:r>
            <a:r>
              <a:rPr lang="fr-FR" dirty="0"/>
              <a:t> L’enseignement supérieur doit donc </a:t>
            </a:r>
            <a:r>
              <a:rPr lang="fr-FR" b="1" dirty="0"/>
              <a:t>former tous les étudiants aux enjeux climat-énergie</a:t>
            </a:r>
            <a:r>
              <a:rPr lang="fr-FR" b="1" dirty="0" smtClean="0"/>
              <a:t>.</a:t>
            </a:r>
            <a:endParaRPr lang="fr-FR" dirty="0"/>
          </a:p>
        </p:txBody>
      </p:sp>
      <p:sp>
        <p:nvSpPr>
          <p:cNvPr id="13" name="Rectangle 12"/>
          <p:cNvSpPr/>
          <p:nvPr/>
        </p:nvSpPr>
        <p:spPr>
          <a:xfrm>
            <a:off x="-696153" y="5409411"/>
            <a:ext cx="10333969" cy="1292662"/>
          </a:xfrm>
          <a:prstGeom prst="rect">
            <a:avLst/>
          </a:prstGeom>
        </p:spPr>
        <p:txBody>
          <a:bodyPr wrap="square">
            <a:spAutoFit/>
          </a:bodyPr>
          <a:lstStyle/>
          <a:p>
            <a:pPr algn="ctr"/>
            <a:r>
              <a:rPr lang="fr-FR" sz="2400" b="1" i="1" dirty="0" smtClean="0">
                <a:solidFill>
                  <a:srgbClr val="92D050"/>
                </a:solidFill>
              </a:rPr>
              <a:t>The </a:t>
            </a:r>
            <a:r>
              <a:rPr lang="fr-FR" sz="2400" b="1" i="1" dirty="0">
                <a:solidFill>
                  <a:srgbClr val="92D050"/>
                </a:solidFill>
              </a:rPr>
              <a:t>Shift Project</a:t>
            </a:r>
            <a:r>
              <a:rPr lang="fr-FR" sz="2400" b="1" dirty="0">
                <a:solidFill>
                  <a:srgbClr val="92D050"/>
                </a:solidFill>
              </a:rPr>
              <a:t> </a:t>
            </a:r>
            <a:r>
              <a:rPr lang="fr-FR" sz="2400" b="1" dirty="0" smtClean="0"/>
              <a:t>:</a:t>
            </a:r>
          </a:p>
          <a:p>
            <a:pPr marL="285750" indent="-285750" algn="ctr">
              <a:buFontTx/>
              <a:buChar char="-"/>
            </a:pPr>
            <a:r>
              <a:rPr lang="fr-FR" b="1" dirty="0" smtClean="0"/>
              <a:t>Un </a:t>
            </a:r>
            <a:r>
              <a:rPr lang="fr-FR" b="1" dirty="0"/>
              <a:t>état des lieux</a:t>
            </a:r>
            <a:r>
              <a:rPr lang="fr-FR" dirty="0"/>
              <a:t> de la manière dont ces sujets sont abordés, </a:t>
            </a:r>
          </a:p>
          <a:p>
            <a:pPr marL="285750" indent="-285750" algn="ctr">
              <a:buFontTx/>
              <a:buChar char="-"/>
            </a:pPr>
            <a:r>
              <a:rPr lang="fr-FR" dirty="0" smtClean="0"/>
              <a:t>I</a:t>
            </a:r>
            <a:r>
              <a:rPr lang="fr-FR" b="1" dirty="0" smtClean="0"/>
              <a:t>dentifier </a:t>
            </a:r>
            <a:r>
              <a:rPr lang="fr-FR" b="1" dirty="0"/>
              <a:t>des pistes d’actions</a:t>
            </a:r>
            <a:r>
              <a:rPr lang="fr-FR" dirty="0"/>
              <a:t> concrètes autour desquelles </a:t>
            </a:r>
            <a:endParaRPr lang="fr-FR" dirty="0" smtClean="0"/>
          </a:p>
          <a:p>
            <a:pPr algn="ctr"/>
            <a:r>
              <a:rPr lang="fr-FR" dirty="0" smtClean="0"/>
              <a:t>mobiliser </a:t>
            </a:r>
            <a:r>
              <a:rPr lang="fr-FR" dirty="0"/>
              <a:t>la communauté du supérieur. </a:t>
            </a:r>
            <a:endParaRPr lang="fr-FR" dirty="0" smtClean="0"/>
          </a:p>
        </p:txBody>
      </p:sp>
      <p:sp>
        <p:nvSpPr>
          <p:cNvPr id="14" name="Rectangle 13"/>
          <p:cNvSpPr/>
          <p:nvPr/>
        </p:nvSpPr>
        <p:spPr>
          <a:xfrm>
            <a:off x="159479" y="2260190"/>
            <a:ext cx="9342784" cy="369332"/>
          </a:xfrm>
          <a:prstGeom prst="rect">
            <a:avLst/>
          </a:prstGeom>
        </p:spPr>
        <p:txBody>
          <a:bodyPr wrap="square">
            <a:spAutoFit/>
          </a:bodyPr>
          <a:lstStyle/>
          <a:p>
            <a:r>
              <a:rPr lang="fr-FR" b="1" u="sng" dirty="0" smtClean="0"/>
              <a:t>AGIR</a:t>
            </a:r>
            <a:r>
              <a:rPr lang="fr-FR" b="1" dirty="0" smtClean="0"/>
              <a:t>?: </a:t>
            </a:r>
            <a:r>
              <a:rPr lang="fr-FR" b="1" dirty="0" smtClean="0">
                <a:solidFill>
                  <a:srgbClr val="92D050"/>
                </a:solidFill>
              </a:rPr>
              <a:t>Doter </a:t>
            </a:r>
            <a:r>
              <a:rPr lang="fr-FR" b="1" dirty="0">
                <a:solidFill>
                  <a:srgbClr val="92D050"/>
                </a:solidFill>
              </a:rPr>
              <a:t>la France des moyens humains nécessaires à ses objectifs climatiques</a:t>
            </a:r>
            <a:r>
              <a:rPr lang="fr-FR" b="1" dirty="0" smtClean="0">
                <a:solidFill>
                  <a:srgbClr val="92D050"/>
                </a:solidFill>
              </a:rPr>
              <a:t>.</a:t>
            </a:r>
            <a:endParaRPr lang="fr-FR" b="1" dirty="0">
              <a:solidFill>
                <a:srgbClr val="92D050"/>
              </a:solidFill>
            </a:endParaRPr>
          </a:p>
        </p:txBody>
      </p:sp>
      <p:sp>
        <p:nvSpPr>
          <p:cNvPr id="15" name="Rectangle 14"/>
          <p:cNvSpPr/>
          <p:nvPr/>
        </p:nvSpPr>
        <p:spPr>
          <a:xfrm>
            <a:off x="78343" y="2829623"/>
            <a:ext cx="8784976" cy="646331"/>
          </a:xfrm>
          <a:prstGeom prst="rect">
            <a:avLst/>
          </a:prstGeom>
        </p:spPr>
        <p:txBody>
          <a:bodyPr wrap="square">
            <a:spAutoFit/>
          </a:bodyPr>
          <a:lstStyle/>
          <a:p>
            <a:pPr algn="ctr"/>
            <a:r>
              <a:rPr lang="fr-FR" b="1" u="sng" dirty="0" smtClean="0"/>
              <a:t>ACTION EN AMONT</a:t>
            </a:r>
            <a:r>
              <a:rPr lang="fr-FR" dirty="0" smtClean="0"/>
              <a:t>: </a:t>
            </a:r>
            <a:r>
              <a:rPr lang="fr-FR" b="1" dirty="0" smtClean="0">
                <a:solidFill>
                  <a:srgbClr val="92D050"/>
                </a:solidFill>
              </a:rPr>
              <a:t>Développement </a:t>
            </a:r>
            <a:r>
              <a:rPr lang="fr-FR" b="1" dirty="0">
                <a:solidFill>
                  <a:srgbClr val="92D050"/>
                </a:solidFill>
              </a:rPr>
              <a:t>massif </a:t>
            </a:r>
            <a:r>
              <a:rPr lang="fr-FR" b="1" dirty="0" smtClean="0">
                <a:solidFill>
                  <a:srgbClr val="92D050"/>
                </a:solidFill>
              </a:rPr>
              <a:t>de </a:t>
            </a:r>
            <a:r>
              <a:rPr lang="fr-FR" b="1" dirty="0">
                <a:solidFill>
                  <a:srgbClr val="92D050"/>
                </a:solidFill>
              </a:rPr>
              <a:t>l’enseignement des enjeux </a:t>
            </a:r>
            <a:r>
              <a:rPr lang="fr-FR" b="1" dirty="0" smtClean="0">
                <a:solidFill>
                  <a:srgbClr val="92D050"/>
                </a:solidFill>
              </a:rPr>
              <a:t>climat-énergie </a:t>
            </a:r>
          </a:p>
          <a:p>
            <a:r>
              <a:rPr lang="fr-FR" b="1" dirty="0" smtClean="0">
                <a:solidFill>
                  <a:srgbClr val="92D050"/>
                </a:solidFill>
              </a:rPr>
              <a:t>                                                                             </a:t>
            </a:r>
            <a:r>
              <a:rPr lang="fr-FR" b="1" dirty="0" smtClean="0"/>
              <a:t>MAIS </a:t>
            </a:r>
            <a:endParaRPr lang="fr-FR" b="1" dirty="0"/>
          </a:p>
        </p:txBody>
      </p:sp>
      <p:sp>
        <p:nvSpPr>
          <p:cNvPr id="16" name="Rectangle 15"/>
          <p:cNvSpPr/>
          <p:nvPr/>
        </p:nvSpPr>
        <p:spPr>
          <a:xfrm>
            <a:off x="889396" y="4532260"/>
            <a:ext cx="8632900" cy="400110"/>
          </a:xfrm>
          <a:prstGeom prst="rect">
            <a:avLst/>
          </a:prstGeom>
        </p:spPr>
        <p:txBody>
          <a:bodyPr wrap="square">
            <a:spAutoFit/>
          </a:bodyPr>
          <a:lstStyle/>
          <a:p>
            <a:r>
              <a:rPr lang="fr-FR" sz="2000" b="1" u="sng" dirty="0" smtClean="0"/>
              <a:t>Un </a:t>
            </a:r>
            <a:r>
              <a:rPr lang="fr-FR" sz="2000" b="1" u="sng" dirty="0"/>
              <a:t>défi </a:t>
            </a:r>
            <a:r>
              <a:rPr lang="fr-FR" sz="2000" b="1" u="sng" dirty="0" smtClean="0"/>
              <a:t>identifié : </a:t>
            </a:r>
            <a:r>
              <a:rPr lang="fr-FR" sz="2000" b="1" u="sng" dirty="0">
                <a:solidFill>
                  <a:srgbClr val="92D050"/>
                </a:solidFill>
              </a:rPr>
              <a:t>Former les étudiants pour </a:t>
            </a:r>
            <a:r>
              <a:rPr lang="fr-FR" sz="2000" b="1" u="sng" dirty="0" err="1">
                <a:solidFill>
                  <a:srgbClr val="92D050"/>
                </a:solidFill>
              </a:rPr>
              <a:t>décarboner</a:t>
            </a:r>
            <a:r>
              <a:rPr lang="fr-FR" sz="2000" b="1" u="sng" dirty="0">
                <a:solidFill>
                  <a:srgbClr val="92D050"/>
                </a:solidFill>
              </a:rPr>
              <a:t> la société</a:t>
            </a:r>
          </a:p>
        </p:txBody>
      </p:sp>
      <p:sp>
        <p:nvSpPr>
          <p:cNvPr id="17" name="ZoneTexte 16"/>
          <p:cNvSpPr txBox="1"/>
          <p:nvPr/>
        </p:nvSpPr>
        <p:spPr>
          <a:xfrm>
            <a:off x="3931261" y="4932370"/>
            <a:ext cx="1079142" cy="369332"/>
          </a:xfrm>
          <a:prstGeom prst="rect">
            <a:avLst/>
          </a:prstGeom>
          <a:noFill/>
        </p:spPr>
        <p:txBody>
          <a:bodyPr wrap="none" rtlCol="0">
            <a:spAutoFit/>
          </a:bodyPr>
          <a:lstStyle/>
          <a:p>
            <a:r>
              <a:rPr lang="fr-FR" b="1" dirty="0" smtClean="0"/>
              <a:t>REPONSE</a:t>
            </a:r>
            <a:endParaRPr lang="fr-FR" b="1" dirty="0"/>
          </a:p>
        </p:txBody>
      </p:sp>
      <p:sp>
        <p:nvSpPr>
          <p:cNvPr id="20" name="ZoneTexte 19"/>
          <p:cNvSpPr txBox="1"/>
          <p:nvPr/>
        </p:nvSpPr>
        <p:spPr>
          <a:xfrm>
            <a:off x="4090760" y="4277814"/>
            <a:ext cx="760144" cy="369332"/>
          </a:xfrm>
          <a:prstGeom prst="rect">
            <a:avLst/>
          </a:prstGeom>
          <a:noFill/>
        </p:spPr>
        <p:txBody>
          <a:bodyPr wrap="none" rtlCol="0">
            <a:spAutoFit/>
          </a:bodyPr>
          <a:lstStyle/>
          <a:p>
            <a:r>
              <a:rPr lang="fr-FR" b="1" dirty="0" smtClean="0"/>
              <a:t>DONC</a:t>
            </a:r>
            <a:endParaRPr lang="fr-FR" b="1" dirty="0"/>
          </a:p>
        </p:txBody>
      </p:sp>
    </p:spTree>
    <p:extLst>
      <p:ext uri="{BB962C8B-B14F-4D97-AF65-F5344CB8AC3E}">
        <p14:creationId xmlns:p14="http://schemas.microsoft.com/office/powerpoint/2010/main" val="3226907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4" name="ZoneTexte 3"/>
          <p:cNvSpPr txBox="1"/>
          <p:nvPr/>
        </p:nvSpPr>
        <p:spPr>
          <a:xfrm>
            <a:off x="2854886" y="477618"/>
            <a:ext cx="4153188" cy="369332"/>
          </a:xfrm>
          <a:prstGeom prst="rect">
            <a:avLst/>
          </a:prstGeom>
          <a:noFill/>
        </p:spPr>
        <p:txBody>
          <a:bodyPr wrap="none" rtlCol="0">
            <a:spAutoFit/>
          </a:bodyPr>
          <a:lstStyle/>
          <a:p>
            <a:r>
              <a:rPr lang="fr-FR" dirty="0" smtClean="0"/>
              <a:t>1- Réflexion sur les contraintes physiques: </a:t>
            </a:r>
            <a:endParaRPr lang="fr-FR" dirty="0"/>
          </a:p>
        </p:txBody>
      </p:sp>
      <p:sp>
        <p:nvSpPr>
          <p:cNvPr id="6" name="ZoneTexte 5"/>
          <p:cNvSpPr txBox="1"/>
          <p:nvPr/>
        </p:nvSpPr>
        <p:spPr>
          <a:xfrm>
            <a:off x="163568" y="1470327"/>
            <a:ext cx="4079194" cy="369332"/>
          </a:xfrm>
          <a:prstGeom prst="rect">
            <a:avLst/>
          </a:prstGeom>
          <a:noFill/>
        </p:spPr>
        <p:txBody>
          <a:bodyPr wrap="none" rtlCol="0">
            <a:spAutoFit/>
          </a:bodyPr>
          <a:lstStyle/>
          <a:p>
            <a:r>
              <a:rPr lang="fr-FR" dirty="0" smtClean="0"/>
              <a:t>1A- </a:t>
            </a:r>
            <a:r>
              <a:rPr lang="fr-FR" dirty="0" smtClean="0">
                <a:solidFill>
                  <a:srgbClr val="FF0000"/>
                </a:solidFill>
              </a:rPr>
              <a:t>APPROVISIONNEMENT </a:t>
            </a:r>
            <a:r>
              <a:rPr lang="fr-FR" u="sng" dirty="0" smtClean="0">
                <a:solidFill>
                  <a:srgbClr val="FF0000"/>
                </a:solidFill>
              </a:rPr>
              <a:t>ENERGETIQUE</a:t>
            </a:r>
            <a:endParaRPr lang="fr-FR" u="sng" dirty="0">
              <a:solidFill>
                <a:srgbClr val="FF0000"/>
              </a:solidFill>
            </a:endParaRPr>
          </a:p>
        </p:txBody>
      </p:sp>
      <p:sp>
        <p:nvSpPr>
          <p:cNvPr id="16" name="Rectangle 15"/>
          <p:cNvSpPr/>
          <p:nvPr/>
        </p:nvSpPr>
        <p:spPr>
          <a:xfrm>
            <a:off x="336403" y="2881726"/>
            <a:ext cx="4572000" cy="1569660"/>
          </a:xfrm>
          <a:prstGeom prst="rect">
            <a:avLst/>
          </a:prstGeom>
        </p:spPr>
        <p:txBody>
          <a:bodyPr>
            <a:spAutoFit/>
          </a:bodyPr>
          <a:lstStyle/>
          <a:p>
            <a:r>
              <a:rPr lang="fr-FR" sz="1200" dirty="0">
                <a:solidFill>
                  <a:srgbClr val="FF0000"/>
                </a:solidFill>
              </a:rPr>
              <a:t>1_4	</a:t>
            </a:r>
            <a:r>
              <a:rPr lang="fr-FR" sz="1200" b="1" dirty="0">
                <a:solidFill>
                  <a:srgbClr val="FF0000"/>
                </a:solidFill>
              </a:rPr>
              <a:t>Energie</a:t>
            </a:r>
          </a:p>
          <a:p>
            <a:r>
              <a:rPr lang="fr-FR" sz="1200" dirty="0"/>
              <a:t>1_4.1	</a:t>
            </a:r>
            <a:r>
              <a:rPr lang="fr-FR" sz="1200" dirty="0">
                <a:solidFill>
                  <a:srgbClr val="00B0F0"/>
                </a:solidFill>
              </a:rPr>
              <a:t>Transition </a:t>
            </a:r>
            <a:r>
              <a:rPr lang="fr-FR" sz="1200" dirty="0" err="1">
                <a:solidFill>
                  <a:srgbClr val="00B0F0"/>
                </a:solidFill>
              </a:rPr>
              <a:t>energétique</a:t>
            </a:r>
            <a:r>
              <a:rPr lang="fr-FR" sz="1200" dirty="0">
                <a:solidFill>
                  <a:srgbClr val="00B0F0"/>
                </a:solidFill>
              </a:rPr>
              <a:t> </a:t>
            </a:r>
          </a:p>
          <a:p>
            <a:endParaRPr lang="fr-FR" sz="1200" dirty="0">
              <a:solidFill>
                <a:srgbClr val="00B0F0"/>
              </a:solidFill>
            </a:endParaRPr>
          </a:p>
          <a:p>
            <a:r>
              <a:rPr lang="fr-FR" sz="1200" dirty="0"/>
              <a:t>1_4.2	</a:t>
            </a:r>
            <a:r>
              <a:rPr lang="fr-FR" sz="1200" dirty="0">
                <a:solidFill>
                  <a:srgbClr val="00B0F0"/>
                </a:solidFill>
              </a:rPr>
              <a:t>Efficacité </a:t>
            </a:r>
            <a:r>
              <a:rPr lang="fr-FR" sz="1200" dirty="0" err="1">
                <a:solidFill>
                  <a:srgbClr val="00B0F0"/>
                </a:solidFill>
              </a:rPr>
              <a:t>energétique</a:t>
            </a:r>
            <a:r>
              <a:rPr lang="fr-FR" sz="1200" dirty="0">
                <a:solidFill>
                  <a:srgbClr val="00B0F0"/>
                </a:solidFill>
              </a:rPr>
              <a:t> </a:t>
            </a:r>
            <a:r>
              <a:rPr lang="fr-FR" sz="1200" dirty="0"/>
              <a:t>(meilleure isolation des bâtiments, dépense énergétique...)</a:t>
            </a:r>
          </a:p>
          <a:p>
            <a:endParaRPr lang="fr-FR" sz="1200" dirty="0"/>
          </a:p>
          <a:p>
            <a:r>
              <a:rPr lang="fr-FR" sz="1200" dirty="0"/>
              <a:t>1_4.3	</a:t>
            </a:r>
            <a:r>
              <a:rPr lang="fr-FR" sz="1200" dirty="0">
                <a:solidFill>
                  <a:srgbClr val="00B0F0"/>
                </a:solidFill>
              </a:rPr>
              <a:t>Energies renouvelables, énergies vertes, énergies "propres", sources d'énergie </a:t>
            </a:r>
            <a:r>
              <a:rPr lang="fr-FR" sz="1200" dirty="0"/>
              <a:t>: Eau, Solaire, Eolien, Géothermique, etc.</a:t>
            </a:r>
          </a:p>
        </p:txBody>
      </p:sp>
      <p:sp>
        <p:nvSpPr>
          <p:cNvPr id="18" name="Flèche droite 17"/>
          <p:cNvSpPr/>
          <p:nvPr/>
        </p:nvSpPr>
        <p:spPr>
          <a:xfrm>
            <a:off x="4571440" y="3492083"/>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5133487" y="2753419"/>
            <a:ext cx="3699859" cy="1477328"/>
          </a:xfrm>
          <a:prstGeom prst="rect">
            <a:avLst/>
          </a:prstGeom>
          <a:noFill/>
        </p:spPr>
        <p:txBody>
          <a:bodyPr wrap="square" rtlCol="0">
            <a:spAutoFit/>
          </a:bodyPr>
          <a:lstStyle/>
          <a:p>
            <a:r>
              <a:rPr lang="fr-FR" dirty="0" smtClean="0">
                <a:solidFill>
                  <a:srgbClr val="FF0000"/>
                </a:solidFill>
              </a:rPr>
              <a:t>EC</a:t>
            </a:r>
            <a:r>
              <a:rPr lang="fr-FR" dirty="0" smtClean="0"/>
              <a:t>:</a:t>
            </a:r>
          </a:p>
          <a:p>
            <a:r>
              <a:rPr lang="fr-FR" dirty="0" smtClean="0"/>
              <a:t>S5/S6: NUC2;  TRANSFERT de Matière; Cristallographie </a:t>
            </a:r>
          </a:p>
          <a:p>
            <a:r>
              <a:rPr lang="fr-FR" dirty="0" smtClean="0"/>
              <a:t>S7/S8: NUC 3, </a:t>
            </a:r>
            <a:r>
              <a:rPr lang="fr-FR" dirty="0" smtClean="0"/>
              <a:t>+; </a:t>
            </a:r>
            <a:r>
              <a:rPr lang="fr-FR" dirty="0" smtClean="0"/>
              <a:t>IG; PTP</a:t>
            </a:r>
          </a:p>
          <a:p>
            <a:r>
              <a:rPr lang="fr-FR" dirty="0" smtClean="0"/>
              <a:t>S9: CI; ENV; CINTRANS; TF; </a:t>
            </a:r>
            <a:r>
              <a:rPr lang="fr-FR" dirty="0" err="1" smtClean="0"/>
              <a:t>PjPOL</a:t>
            </a:r>
            <a:endParaRPr lang="fr-FR" dirty="0"/>
          </a:p>
        </p:txBody>
      </p:sp>
      <p:sp>
        <p:nvSpPr>
          <p:cNvPr id="20" name="ZoneTexte 19"/>
          <p:cNvSpPr txBox="1"/>
          <p:nvPr/>
        </p:nvSpPr>
        <p:spPr>
          <a:xfrm>
            <a:off x="256467" y="2106397"/>
            <a:ext cx="2947923" cy="369332"/>
          </a:xfrm>
          <a:prstGeom prst="rect">
            <a:avLst/>
          </a:prstGeom>
          <a:noFill/>
        </p:spPr>
        <p:txBody>
          <a:bodyPr wrap="none" rtlCol="0">
            <a:spAutoFit/>
          </a:bodyPr>
          <a:lstStyle/>
          <a:p>
            <a:r>
              <a:rPr lang="fr-FR" u="sng" dirty="0" smtClean="0"/>
              <a:t>Bilan CFI (sondage PIE 2020): </a:t>
            </a:r>
            <a:endParaRPr lang="fr-FR" u="sng" dirty="0"/>
          </a:p>
        </p:txBody>
      </p:sp>
    </p:spTree>
    <p:extLst>
      <p:ext uri="{BB962C8B-B14F-4D97-AF65-F5344CB8AC3E}">
        <p14:creationId xmlns:p14="http://schemas.microsoft.com/office/powerpoint/2010/main" val="127319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4" name="ZoneTexte 3"/>
          <p:cNvSpPr txBox="1"/>
          <p:nvPr/>
        </p:nvSpPr>
        <p:spPr>
          <a:xfrm>
            <a:off x="2887398" y="422175"/>
            <a:ext cx="4153188" cy="369332"/>
          </a:xfrm>
          <a:prstGeom prst="rect">
            <a:avLst/>
          </a:prstGeom>
          <a:noFill/>
        </p:spPr>
        <p:txBody>
          <a:bodyPr wrap="none" rtlCol="0">
            <a:spAutoFit/>
          </a:bodyPr>
          <a:lstStyle/>
          <a:p>
            <a:r>
              <a:rPr lang="fr-FR" dirty="0" smtClean="0"/>
              <a:t>1- Réflexion sur les contraintes physiques: </a:t>
            </a:r>
            <a:endParaRPr lang="fr-FR" dirty="0"/>
          </a:p>
        </p:txBody>
      </p:sp>
      <p:sp>
        <p:nvSpPr>
          <p:cNvPr id="6" name="ZoneTexte 5"/>
          <p:cNvSpPr txBox="1"/>
          <p:nvPr/>
        </p:nvSpPr>
        <p:spPr>
          <a:xfrm>
            <a:off x="152875" y="1139213"/>
            <a:ext cx="4079194" cy="369332"/>
          </a:xfrm>
          <a:prstGeom prst="rect">
            <a:avLst/>
          </a:prstGeom>
          <a:noFill/>
        </p:spPr>
        <p:txBody>
          <a:bodyPr wrap="none" rtlCol="0">
            <a:spAutoFit/>
          </a:bodyPr>
          <a:lstStyle/>
          <a:p>
            <a:r>
              <a:rPr lang="fr-FR" dirty="0" smtClean="0"/>
              <a:t>1A- </a:t>
            </a:r>
            <a:r>
              <a:rPr lang="fr-FR" dirty="0" smtClean="0">
                <a:solidFill>
                  <a:srgbClr val="FF0000"/>
                </a:solidFill>
              </a:rPr>
              <a:t>APPROVISIONNEMENT </a:t>
            </a:r>
            <a:r>
              <a:rPr lang="fr-FR" u="sng" dirty="0" smtClean="0">
                <a:solidFill>
                  <a:srgbClr val="FF0000"/>
                </a:solidFill>
              </a:rPr>
              <a:t>ENERGETIQUE</a:t>
            </a:r>
            <a:endParaRPr lang="fr-FR" u="sng" dirty="0">
              <a:solidFill>
                <a:srgbClr val="FF0000"/>
              </a:solidFill>
            </a:endParaRPr>
          </a:p>
        </p:txBody>
      </p:sp>
      <p:sp>
        <p:nvSpPr>
          <p:cNvPr id="15" name="ZoneTexte 14"/>
          <p:cNvSpPr txBox="1"/>
          <p:nvPr/>
        </p:nvSpPr>
        <p:spPr>
          <a:xfrm>
            <a:off x="147544" y="1850438"/>
            <a:ext cx="4816448" cy="4247317"/>
          </a:xfrm>
          <a:prstGeom prst="rect">
            <a:avLst/>
          </a:prstGeom>
          <a:noFill/>
        </p:spPr>
        <p:txBody>
          <a:bodyPr wrap="square" rtlCol="0">
            <a:spAutoFit/>
          </a:bodyPr>
          <a:lstStyle/>
          <a:p>
            <a:r>
              <a:rPr lang="fr-FR" dirty="0" smtClean="0"/>
              <a:t>EC / Mots clés :</a:t>
            </a:r>
          </a:p>
          <a:p>
            <a:endParaRPr lang="fr-FR" dirty="0" smtClean="0"/>
          </a:p>
          <a:p>
            <a:r>
              <a:rPr lang="fr-FR" dirty="0" smtClean="0"/>
              <a:t>NUC 2: </a:t>
            </a:r>
          </a:p>
          <a:p>
            <a:r>
              <a:rPr lang="fr-FR" dirty="0" smtClean="0"/>
              <a:t>TM:</a:t>
            </a:r>
          </a:p>
          <a:p>
            <a:r>
              <a:rPr lang="fr-FR" dirty="0" err="1" smtClean="0"/>
              <a:t>Cristallo</a:t>
            </a:r>
            <a:r>
              <a:rPr lang="fr-FR" dirty="0" smtClean="0"/>
              <a:t>:</a:t>
            </a:r>
          </a:p>
          <a:p>
            <a:r>
              <a:rPr lang="fr-FR" dirty="0" smtClean="0"/>
              <a:t>Nuc3: </a:t>
            </a:r>
          </a:p>
          <a:p>
            <a:r>
              <a:rPr lang="fr-FR" dirty="0" smtClean="0"/>
              <a:t>IG: </a:t>
            </a:r>
          </a:p>
          <a:p>
            <a:r>
              <a:rPr lang="fr-FR" dirty="0" smtClean="0"/>
              <a:t>PTP: </a:t>
            </a:r>
          </a:p>
          <a:p>
            <a:r>
              <a:rPr lang="fr-FR" dirty="0" smtClean="0"/>
              <a:t>CINSTRANS:</a:t>
            </a:r>
          </a:p>
          <a:p>
            <a:r>
              <a:rPr lang="fr-FR" dirty="0" smtClean="0"/>
              <a:t>TF:</a:t>
            </a:r>
          </a:p>
          <a:p>
            <a:r>
              <a:rPr lang="fr-FR" dirty="0" err="1" smtClean="0"/>
              <a:t>PjPOL</a:t>
            </a:r>
            <a:r>
              <a:rPr lang="fr-FR" dirty="0" smtClean="0"/>
              <a:t>: </a:t>
            </a:r>
            <a:r>
              <a:rPr lang="fr-FR" dirty="0" smtClean="0">
                <a:solidFill>
                  <a:srgbClr val="FF0000"/>
                </a:solidFill>
              </a:rPr>
              <a:t>Recyclage du PETE</a:t>
            </a:r>
          </a:p>
          <a:p>
            <a:endParaRPr lang="fr-FR" dirty="0"/>
          </a:p>
          <a:p>
            <a:r>
              <a:rPr lang="fr-FR" dirty="0" smtClean="0"/>
              <a:t>ENV / CI  </a:t>
            </a:r>
            <a:r>
              <a:rPr lang="fr-FR" dirty="0"/>
              <a:t>: </a:t>
            </a:r>
            <a:r>
              <a:rPr lang="fr-FR" dirty="0">
                <a:solidFill>
                  <a:srgbClr val="FF0000"/>
                </a:solidFill>
              </a:rPr>
              <a:t>Bilan des sources d’énergie </a:t>
            </a:r>
            <a:endParaRPr lang="fr-FR" dirty="0" smtClean="0">
              <a:solidFill>
                <a:srgbClr val="FF0000"/>
              </a:solidFill>
            </a:endParaRPr>
          </a:p>
          <a:p>
            <a:r>
              <a:rPr lang="fr-FR" dirty="0" smtClean="0">
                <a:solidFill>
                  <a:srgbClr val="FF0000"/>
                </a:solidFill>
              </a:rPr>
              <a:t>et </a:t>
            </a:r>
            <a:r>
              <a:rPr lang="fr-FR" dirty="0">
                <a:solidFill>
                  <a:srgbClr val="FF0000"/>
                </a:solidFill>
              </a:rPr>
              <a:t>ressources (du fossile à la biomasse)</a:t>
            </a:r>
          </a:p>
          <a:p>
            <a:endParaRPr lang="fr-FR" dirty="0"/>
          </a:p>
        </p:txBody>
      </p:sp>
      <p:sp>
        <p:nvSpPr>
          <p:cNvPr id="2" name="ZoneTexte 1"/>
          <p:cNvSpPr txBox="1"/>
          <p:nvPr/>
        </p:nvSpPr>
        <p:spPr>
          <a:xfrm>
            <a:off x="6610846" y="1786367"/>
            <a:ext cx="1269450" cy="369332"/>
          </a:xfrm>
          <a:prstGeom prst="rect">
            <a:avLst/>
          </a:prstGeom>
          <a:noFill/>
        </p:spPr>
        <p:txBody>
          <a:bodyPr wrap="none" rtlCol="0">
            <a:spAutoFit/>
          </a:bodyPr>
          <a:lstStyle/>
          <a:p>
            <a:r>
              <a:rPr lang="fr-FR" dirty="0" smtClean="0"/>
              <a:t>Réf. citoyen</a:t>
            </a:r>
            <a:endParaRPr lang="fr-FR" dirty="0"/>
          </a:p>
        </p:txBody>
      </p:sp>
      <p:cxnSp>
        <p:nvCxnSpPr>
          <p:cNvPr id="13" name="Connecteur droit 12"/>
          <p:cNvCxnSpPr/>
          <p:nvPr/>
        </p:nvCxnSpPr>
        <p:spPr>
          <a:xfrm>
            <a:off x="5364088" y="1576049"/>
            <a:ext cx="0" cy="4684704"/>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580112" y="4988007"/>
            <a:ext cx="3599575" cy="1384995"/>
          </a:xfrm>
          <a:prstGeom prst="rect">
            <a:avLst/>
          </a:prstGeom>
          <a:noFill/>
        </p:spPr>
        <p:txBody>
          <a:bodyPr wrap="none" rtlCol="0">
            <a:spAutoFit/>
          </a:bodyPr>
          <a:lstStyle/>
          <a:p>
            <a:r>
              <a:rPr lang="fr-FR" sz="1400" dirty="0" smtClean="0"/>
              <a:t>Pt 2: Données historiques et</a:t>
            </a:r>
          </a:p>
          <a:p>
            <a:r>
              <a:rPr lang="fr-FR" sz="1400" dirty="0" smtClean="0"/>
              <a:t>générales</a:t>
            </a:r>
          </a:p>
          <a:p>
            <a:r>
              <a:rPr lang="fr-FR" sz="1400" dirty="0" smtClean="0"/>
              <a:t>Pt 3: Sciences de l’environnement</a:t>
            </a:r>
          </a:p>
          <a:p>
            <a:r>
              <a:rPr lang="fr-FR" sz="1400" dirty="0" smtClean="0"/>
              <a:t>= approche multidisciplinaires </a:t>
            </a:r>
          </a:p>
          <a:p>
            <a:r>
              <a:rPr lang="fr-FR" sz="1400" dirty="0" smtClean="0"/>
              <a:t>(Projet sur le traitement problématique </a:t>
            </a:r>
          </a:p>
          <a:p>
            <a:r>
              <a:rPr lang="fr-FR" sz="1400" dirty="0"/>
              <a:t> </a:t>
            </a:r>
            <a:r>
              <a:rPr lang="fr-FR" sz="1400" dirty="0" smtClean="0"/>
              <a:t> énergétique dans sa globalité: Gaz de Schiste)</a:t>
            </a:r>
            <a:endParaRPr lang="fr-FR" sz="1400" dirty="0"/>
          </a:p>
        </p:txBody>
      </p:sp>
      <p:cxnSp>
        <p:nvCxnSpPr>
          <p:cNvPr id="21" name="Connecteur droit 20"/>
          <p:cNvCxnSpPr/>
          <p:nvPr/>
        </p:nvCxnSpPr>
        <p:spPr>
          <a:xfrm>
            <a:off x="187600" y="2224121"/>
            <a:ext cx="85608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0036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43839"/>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4" name="ZoneTexte 3"/>
          <p:cNvSpPr txBox="1"/>
          <p:nvPr/>
        </p:nvSpPr>
        <p:spPr>
          <a:xfrm>
            <a:off x="3103680" y="240501"/>
            <a:ext cx="4153188" cy="369332"/>
          </a:xfrm>
          <a:prstGeom prst="rect">
            <a:avLst/>
          </a:prstGeom>
          <a:noFill/>
        </p:spPr>
        <p:txBody>
          <a:bodyPr wrap="none" rtlCol="0">
            <a:spAutoFit/>
          </a:bodyPr>
          <a:lstStyle/>
          <a:p>
            <a:r>
              <a:rPr lang="fr-FR" dirty="0" smtClean="0"/>
              <a:t>1- Réflexion sur les contraintes physiques: </a:t>
            </a:r>
            <a:endParaRPr lang="fr-FR" dirty="0"/>
          </a:p>
        </p:txBody>
      </p:sp>
      <p:sp>
        <p:nvSpPr>
          <p:cNvPr id="6" name="ZoneTexte 5"/>
          <p:cNvSpPr txBox="1"/>
          <p:nvPr/>
        </p:nvSpPr>
        <p:spPr>
          <a:xfrm>
            <a:off x="3378538" y="537648"/>
            <a:ext cx="3157852" cy="369332"/>
          </a:xfrm>
          <a:prstGeom prst="rect">
            <a:avLst/>
          </a:prstGeom>
          <a:noFill/>
        </p:spPr>
        <p:txBody>
          <a:bodyPr wrap="none" rtlCol="0">
            <a:spAutoFit/>
          </a:bodyPr>
          <a:lstStyle/>
          <a:p>
            <a:r>
              <a:rPr lang="fr-FR" dirty="0" smtClean="0"/>
              <a:t>1B- </a:t>
            </a:r>
            <a:r>
              <a:rPr lang="fr-FR" dirty="0" smtClean="0">
                <a:solidFill>
                  <a:srgbClr val="FF0000"/>
                </a:solidFill>
              </a:rPr>
              <a:t>CHANGEMENT </a:t>
            </a:r>
            <a:r>
              <a:rPr lang="fr-FR" u="sng" dirty="0" smtClean="0">
                <a:solidFill>
                  <a:srgbClr val="FF0000"/>
                </a:solidFill>
              </a:rPr>
              <a:t>CLIMATIQUE</a:t>
            </a:r>
            <a:endParaRPr lang="fr-FR" u="sng" dirty="0">
              <a:solidFill>
                <a:srgbClr val="FF0000"/>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882415932"/>
              </p:ext>
            </p:extLst>
          </p:nvPr>
        </p:nvGraphicFramePr>
        <p:xfrm>
          <a:off x="323528" y="1600198"/>
          <a:ext cx="8820471" cy="4525967"/>
        </p:xfrm>
        <a:graphic>
          <a:graphicData uri="http://schemas.openxmlformats.org/drawingml/2006/table">
            <a:tbl>
              <a:tblPr>
                <a:tableStyleId>{5C22544A-7EE6-4342-B048-85BDC9FD1C3A}</a:tableStyleId>
              </a:tblPr>
              <a:tblGrid>
                <a:gridCol w="8820471">
                  <a:extLst>
                    <a:ext uri="{9D8B030D-6E8A-4147-A177-3AD203B41FA5}">
                      <a16:colId xmlns:a16="http://schemas.microsoft.com/office/drawing/2014/main" val="969051887"/>
                    </a:ext>
                  </a:extLst>
                </a:gridCol>
              </a:tblGrid>
              <a:tr h="274584">
                <a:tc>
                  <a:txBody>
                    <a:bodyPr/>
                    <a:lstStyle/>
                    <a:p>
                      <a:pPr algn="l" fontAlgn="b"/>
                      <a:r>
                        <a:rPr lang="fr-FR" sz="900" u="none" strike="noStrike" dirty="0">
                          <a:solidFill>
                            <a:srgbClr val="FF0000"/>
                          </a:solidFill>
                          <a:effectLst/>
                        </a:rPr>
                        <a:t>Contextualisation (historique, cadre, définition, périmètre temporel et géographique)</a:t>
                      </a:r>
                      <a:endParaRPr lang="fr-FR" sz="9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42470164"/>
                  </a:ext>
                </a:extLst>
              </a:tr>
              <a:tr h="156014">
                <a:tc>
                  <a:txBody>
                    <a:bodyPr/>
                    <a:lstStyle/>
                    <a:p>
                      <a:pPr algn="l" fontAlgn="b"/>
                      <a:r>
                        <a:rPr lang="fr-FR" sz="700" u="none" strike="noStrike">
                          <a:effectLst/>
                        </a:rPr>
                        <a:t>Connaître la différence entre climatologie et météorologie</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9957711"/>
                  </a:ext>
                </a:extLst>
              </a:tr>
              <a:tr h="257423">
                <a:tc>
                  <a:txBody>
                    <a:bodyPr/>
                    <a:lstStyle/>
                    <a:p>
                      <a:pPr algn="l" fontAlgn="b"/>
                      <a:r>
                        <a:rPr lang="fr-FR" sz="700" u="none" strike="noStrike">
                          <a:effectLst/>
                        </a:rPr>
                        <a:t>Connaître les principaux acteurs des sciences du climat et leur fonctionnement (GIEC, etc.)</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1401650"/>
                  </a:ext>
                </a:extLst>
              </a:tr>
              <a:tr h="163815">
                <a:tc>
                  <a:txBody>
                    <a:bodyPr/>
                    <a:lstStyle/>
                    <a:p>
                      <a:pPr algn="l" fontAlgn="b"/>
                      <a:r>
                        <a:rPr lang="fr-FR" sz="900" u="none" strike="noStrike" dirty="0">
                          <a:solidFill>
                            <a:srgbClr val="FF0000"/>
                          </a:solidFill>
                          <a:effectLst/>
                        </a:rPr>
                        <a:t>Mécanismes</a:t>
                      </a:r>
                      <a:endParaRPr lang="fr-FR" sz="9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47244775"/>
                  </a:ext>
                </a:extLst>
              </a:tr>
              <a:tr h="156014">
                <a:tc>
                  <a:txBody>
                    <a:bodyPr/>
                    <a:lstStyle/>
                    <a:p>
                      <a:pPr algn="l" fontAlgn="b"/>
                      <a:r>
                        <a:rPr lang="fr-FR" sz="700" u="none" strike="noStrike">
                          <a:effectLst/>
                        </a:rPr>
                        <a:t>Connaître le diagnostic scientifique des causes du changement climatique</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60947560"/>
                  </a:ext>
                </a:extLst>
              </a:tr>
              <a:tr h="249622">
                <a:tc>
                  <a:txBody>
                    <a:bodyPr/>
                    <a:lstStyle/>
                    <a:p>
                      <a:pPr algn="l" fontAlgn="b"/>
                      <a:r>
                        <a:rPr lang="fr-FR" sz="700" u="none" strike="noStrike">
                          <a:effectLst/>
                        </a:rPr>
                        <a:t>Connaître le diagnostic scientifique des conséquences du changement climatique</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69940642"/>
                  </a:ext>
                </a:extLst>
              </a:tr>
              <a:tr h="156014">
                <a:tc>
                  <a:txBody>
                    <a:bodyPr/>
                    <a:lstStyle/>
                    <a:p>
                      <a:pPr algn="l" fontAlgn="b"/>
                      <a:r>
                        <a:rPr lang="fr-FR" sz="700" u="none" strike="noStrike">
                          <a:effectLst/>
                        </a:rPr>
                        <a:t>Connaitre le rôle des puits de carbone</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01278145"/>
                  </a:ext>
                </a:extLst>
              </a:tr>
              <a:tr h="156014">
                <a:tc>
                  <a:txBody>
                    <a:bodyPr/>
                    <a:lstStyle/>
                    <a:p>
                      <a:pPr algn="l" fontAlgn="b"/>
                      <a:r>
                        <a:rPr lang="fr-FR" sz="700" u="none" strike="noStrike">
                          <a:effectLst/>
                        </a:rPr>
                        <a:t>Connaitre les boucles de rétroactions positives et négatives</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78196871"/>
                  </a:ext>
                </a:extLst>
              </a:tr>
              <a:tr h="249622">
                <a:tc>
                  <a:txBody>
                    <a:bodyPr/>
                    <a:lstStyle/>
                    <a:p>
                      <a:pPr algn="l" fontAlgn="b"/>
                      <a:r>
                        <a:rPr lang="fr-FR" sz="900" u="none" strike="noStrike">
                          <a:effectLst/>
                        </a:rPr>
                        <a:t>Relations, interactions</a:t>
                      </a:r>
                      <a:endParaRPr lang="fr-FR" sz="9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33821772"/>
                  </a:ext>
                </a:extLst>
              </a:tr>
              <a:tr h="163815">
                <a:tc>
                  <a:txBody>
                    <a:bodyPr/>
                    <a:lstStyle/>
                    <a:p>
                      <a:pPr algn="l" fontAlgn="b"/>
                      <a:r>
                        <a:rPr lang="fr-FR" sz="700" u="none" strike="noStrike">
                          <a:effectLst/>
                        </a:rPr>
                        <a:t>Connaître certaines politiques locales et internationales</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76624097"/>
                  </a:ext>
                </a:extLst>
              </a:tr>
              <a:tr h="163815">
                <a:tc>
                  <a:txBody>
                    <a:bodyPr/>
                    <a:lstStyle/>
                    <a:p>
                      <a:pPr algn="l" fontAlgn="b"/>
                      <a:r>
                        <a:rPr lang="fr-FR" sz="700" u="none" strike="noStrike">
                          <a:effectLst/>
                        </a:rPr>
                        <a:t>Connaitre l'équation de Kaya et l'évolution de ses différents termes</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69437201"/>
                  </a:ext>
                </a:extLst>
              </a:tr>
              <a:tr h="249622">
                <a:tc>
                  <a:txBody>
                    <a:bodyPr/>
                    <a:lstStyle/>
                    <a:p>
                      <a:pPr algn="l" fontAlgn="b"/>
                      <a:r>
                        <a:rPr lang="fr-FR" sz="900" u="none" strike="noStrike" dirty="0">
                          <a:solidFill>
                            <a:srgbClr val="FF0000"/>
                          </a:solidFill>
                          <a:effectLst/>
                        </a:rPr>
                        <a:t>Risques et limites</a:t>
                      </a:r>
                      <a:endParaRPr lang="fr-FR" sz="9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44515196"/>
                  </a:ext>
                </a:extLst>
              </a:tr>
              <a:tr h="265224">
                <a:tc>
                  <a:txBody>
                    <a:bodyPr/>
                    <a:lstStyle/>
                    <a:p>
                      <a:pPr algn="l" fontAlgn="b"/>
                      <a:r>
                        <a:rPr lang="fr-FR" sz="700" u="none" strike="noStrike">
                          <a:effectLst/>
                        </a:rPr>
                        <a:t>Connaître les différents risques auxquels s'exposent l'humanité en fonction des différents scénarios du GIEC et des différentes régions du globe</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37587248"/>
                  </a:ext>
                </a:extLst>
              </a:tr>
              <a:tr h="163815">
                <a:tc>
                  <a:txBody>
                    <a:bodyPr/>
                    <a:lstStyle/>
                    <a:p>
                      <a:pPr algn="l" fontAlgn="b"/>
                      <a:r>
                        <a:rPr lang="fr-FR" sz="700" u="none" strike="noStrike">
                          <a:effectLst/>
                        </a:rPr>
                        <a:t>Connaître les principales solutions relevant de la géoingénierie ainsi que leurs limites</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16538542"/>
                  </a:ext>
                </a:extLst>
              </a:tr>
              <a:tr h="163815">
                <a:tc>
                  <a:txBody>
                    <a:bodyPr/>
                    <a:lstStyle/>
                    <a:p>
                      <a:pPr algn="l" fontAlgn="b"/>
                      <a:r>
                        <a:rPr lang="fr-FR" sz="900" u="none" strike="noStrike" dirty="0">
                          <a:solidFill>
                            <a:srgbClr val="FF0000"/>
                          </a:solidFill>
                          <a:effectLst/>
                        </a:rPr>
                        <a:t>Perspectives (solutions, prospectives, etc.)</a:t>
                      </a:r>
                      <a:endParaRPr lang="fr-FR" sz="9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86169190"/>
                  </a:ext>
                </a:extLst>
              </a:tr>
              <a:tr h="156014">
                <a:tc>
                  <a:txBody>
                    <a:bodyPr/>
                    <a:lstStyle/>
                    <a:p>
                      <a:pPr algn="l" fontAlgn="b"/>
                      <a:r>
                        <a:rPr lang="fr-FR" sz="700" u="none" strike="noStrike" dirty="0">
                          <a:effectLst/>
                        </a:rPr>
                        <a:t>Connaître les </a:t>
                      </a:r>
                      <a:r>
                        <a:rPr lang="fr-FR" sz="700" u="none" strike="noStrike" dirty="0" err="1">
                          <a:effectLst/>
                        </a:rPr>
                        <a:t>conditons</a:t>
                      </a:r>
                      <a:r>
                        <a:rPr lang="fr-FR" sz="700" u="none" strike="noStrike" dirty="0">
                          <a:effectLst/>
                        </a:rPr>
                        <a:t> nécessaire à un équilibre climatique</a:t>
                      </a:r>
                      <a:endParaRPr lang="fr-FR" sz="7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87550421"/>
                  </a:ext>
                </a:extLst>
              </a:tr>
              <a:tr h="156014">
                <a:tc>
                  <a:txBody>
                    <a:bodyPr/>
                    <a:lstStyle/>
                    <a:p>
                      <a:pPr algn="l" fontAlgn="b"/>
                      <a:r>
                        <a:rPr lang="fr-FR" sz="700" u="none" strike="noStrike">
                          <a:effectLst/>
                        </a:rPr>
                        <a:t>Connaitre les différents scénarios climatiques</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25537356"/>
                  </a:ext>
                </a:extLst>
              </a:tr>
              <a:tr h="156014">
                <a:tc>
                  <a:txBody>
                    <a:bodyPr/>
                    <a:lstStyle/>
                    <a:p>
                      <a:pPr algn="l" fontAlgn="b"/>
                      <a:r>
                        <a:rPr lang="fr-FR" sz="700" u="none" strike="noStrike">
                          <a:effectLst/>
                        </a:rPr>
                        <a:t>Connaitre les principes de la séquestration du carbone, son potentiel et ses limites</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56214940"/>
                  </a:ext>
                </a:extLst>
              </a:tr>
              <a:tr h="156014">
                <a:tc>
                  <a:txBody>
                    <a:bodyPr/>
                    <a:lstStyle/>
                    <a:p>
                      <a:pPr algn="l" fontAlgn="b"/>
                      <a:r>
                        <a:rPr lang="fr-FR" sz="900" u="none" strike="noStrike" dirty="0">
                          <a:solidFill>
                            <a:srgbClr val="FF0000"/>
                          </a:solidFill>
                          <a:effectLst/>
                        </a:rPr>
                        <a:t>Justice climatique</a:t>
                      </a:r>
                      <a:endParaRPr lang="fr-FR" sz="9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83408756"/>
                  </a:ext>
                </a:extLst>
              </a:tr>
              <a:tr h="163815">
                <a:tc>
                  <a:txBody>
                    <a:bodyPr/>
                    <a:lstStyle/>
                    <a:p>
                      <a:pPr algn="l" fontAlgn="b"/>
                      <a:r>
                        <a:rPr lang="fr-FR" sz="700" u="none" strike="noStrike">
                          <a:effectLst/>
                        </a:rPr>
                        <a:t>Connaître le principe et l'état des discussions concernant le concept de justice climatique</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80849914"/>
                  </a:ext>
                </a:extLst>
              </a:tr>
              <a:tr h="163815">
                <a:tc>
                  <a:txBody>
                    <a:bodyPr/>
                    <a:lstStyle/>
                    <a:p>
                      <a:pPr algn="l" fontAlgn="b"/>
                      <a:r>
                        <a:rPr lang="fr-FR" sz="900" u="none" strike="noStrike" dirty="0">
                          <a:solidFill>
                            <a:srgbClr val="FF0000"/>
                          </a:solidFill>
                          <a:effectLst/>
                        </a:rPr>
                        <a:t>Négociations internationales sur le climat</a:t>
                      </a:r>
                      <a:endParaRPr lang="fr-FR" sz="9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94919191"/>
                  </a:ext>
                </a:extLst>
              </a:tr>
              <a:tr h="163815">
                <a:tc>
                  <a:txBody>
                    <a:bodyPr/>
                    <a:lstStyle/>
                    <a:p>
                      <a:pPr algn="l" fontAlgn="b"/>
                      <a:r>
                        <a:rPr lang="fr-FR" sz="700" u="none" strike="noStrike">
                          <a:effectLst/>
                        </a:rPr>
                        <a:t>Connaître le fonctionnement et l'historique des négociations internationales sur le climat</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14461296"/>
                  </a:ext>
                </a:extLst>
              </a:tr>
              <a:tr h="265224">
                <a:tc>
                  <a:txBody>
                    <a:bodyPr/>
                    <a:lstStyle/>
                    <a:p>
                      <a:pPr algn="l" fontAlgn="b"/>
                      <a:r>
                        <a:rPr lang="fr-FR" sz="700" u="none" strike="noStrike">
                          <a:effectLst/>
                        </a:rPr>
                        <a:t>Connaître les principaux sujets débattus pendant les dernières négociations internationales sur le climat</a:t>
                      </a:r>
                      <a:endParaRPr lang="fr-FR" sz="7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92865574"/>
                  </a:ext>
                </a:extLst>
              </a:tr>
              <a:tr h="156014">
                <a:tc>
                  <a:txBody>
                    <a:bodyPr/>
                    <a:lstStyle/>
                    <a:p>
                      <a:pPr algn="l" fontAlgn="b"/>
                      <a:r>
                        <a:rPr lang="fr-FR" sz="700" u="none" strike="noStrike" dirty="0">
                          <a:effectLst/>
                        </a:rPr>
                        <a:t>Connaitre le principe du marché du carbone et ses limites</a:t>
                      </a:r>
                      <a:endParaRPr lang="fr-FR" sz="7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80285930"/>
                  </a:ext>
                </a:extLst>
              </a:tr>
            </a:tbl>
          </a:graphicData>
        </a:graphic>
      </p:graphicFrame>
    </p:spTree>
    <p:extLst>
      <p:ext uri="{BB962C8B-B14F-4D97-AF65-F5344CB8AC3E}">
        <p14:creationId xmlns:p14="http://schemas.microsoft.com/office/powerpoint/2010/main" val="2378390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43839"/>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4" name="ZoneTexte 3"/>
          <p:cNvSpPr txBox="1"/>
          <p:nvPr/>
        </p:nvSpPr>
        <p:spPr>
          <a:xfrm>
            <a:off x="2840729" y="357839"/>
            <a:ext cx="4153188" cy="369332"/>
          </a:xfrm>
          <a:prstGeom prst="rect">
            <a:avLst/>
          </a:prstGeom>
          <a:noFill/>
        </p:spPr>
        <p:txBody>
          <a:bodyPr wrap="none" rtlCol="0">
            <a:spAutoFit/>
          </a:bodyPr>
          <a:lstStyle/>
          <a:p>
            <a:r>
              <a:rPr lang="fr-FR" dirty="0" smtClean="0"/>
              <a:t>1- Réflexion sur les contraintes physiques: </a:t>
            </a:r>
            <a:endParaRPr lang="fr-FR" dirty="0"/>
          </a:p>
        </p:txBody>
      </p:sp>
      <p:sp>
        <p:nvSpPr>
          <p:cNvPr id="6" name="ZoneTexte 5"/>
          <p:cNvSpPr txBox="1"/>
          <p:nvPr/>
        </p:nvSpPr>
        <p:spPr>
          <a:xfrm>
            <a:off x="3338397" y="659000"/>
            <a:ext cx="3157852" cy="369332"/>
          </a:xfrm>
          <a:prstGeom prst="rect">
            <a:avLst/>
          </a:prstGeom>
          <a:noFill/>
        </p:spPr>
        <p:txBody>
          <a:bodyPr wrap="none" rtlCol="0">
            <a:spAutoFit/>
          </a:bodyPr>
          <a:lstStyle/>
          <a:p>
            <a:r>
              <a:rPr lang="fr-FR" dirty="0" smtClean="0"/>
              <a:t>1B- </a:t>
            </a:r>
            <a:r>
              <a:rPr lang="fr-FR" dirty="0" smtClean="0">
                <a:solidFill>
                  <a:srgbClr val="FF0000"/>
                </a:solidFill>
              </a:rPr>
              <a:t>CHANGEMENT </a:t>
            </a:r>
            <a:r>
              <a:rPr lang="fr-FR" u="sng" dirty="0" smtClean="0">
                <a:solidFill>
                  <a:srgbClr val="FF0000"/>
                </a:solidFill>
              </a:rPr>
              <a:t>CLIMATIQUE</a:t>
            </a:r>
            <a:endParaRPr lang="fr-FR" u="sng" dirty="0">
              <a:solidFill>
                <a:srgbClr val="FF0000"/>
              </a:solidFill>
            </a:endParaRPr>
          </a:p>
        </p:txBody>
      </p:sp>
      <p:sp>
        <p:nvSpPr>
          <p:cNvPr id="14" name="ZoneTexte 13"/>
          <p:cNvSpPr txBox="1"/>
          <p:nvPr/>
        </p:nvSpPr>
        <p:spPr>
          <a:xfrm>
            <a:off x="122615" y="1282507"/>
            <a:ext cx="2947923" cy="369332"/>
          </a:xfrm>
          <a:prstGeom prst="rect">
            <a:avLst/>
          </a:prstGeom>
          <a:noFill/>
        </p:spPr>
        <p:txBody>
          <a:bodyPr wrap="none" rtlCol="0">
            <a:spAutoFit/>
          </a:bodyPr>
          <a:lstStyle/>
          <a:p>
            <a:r>
              <a:rPr lang="fr-FR" u="sng" dirty="0" smtClean="0"/>
              <a:t>Bilan CFI (sondage PIE 2020): </a:t>
            </a:r>
            <a:endParaRPr lang="fr-FR" u="sng" dirty="0"/>
          </a:p>
        </p:txBody>
      </p:sp>
      <p:sp>
        <p:nvSpPr>
          <p:cNvPr id="9" name="Rectangle 8"/>
          <p:cNvSpPr/>
          <p:nvPr/>
        </p:nvSpPr>
        <p:spPr>
          <a:xfrm>
            <a:off x="62910" y="1766584"/>
            <a:ext cx="4572000" cy="1754326"/>
          </a:xfrm>
          <a:prstGeom prst="rect">
            <a:avLst/>
          </a:prstGeom>
        </p:spPr>
        <p:txBody>
          <a:bodyPr>
            <a:spAutoFit/>
          </a:bodyPr>
          <a:lstStyle/>
          <a:p>
            <a:r>
              <a:rPr lang="fr-FR" dirty="0">
                <a:solidFill>
                  <a:srgbClr val="FF0000"/>
                </a:solidFill>
              </a:rPr>
              <a:t>1_5	</a:t>
            </a:r>
            <a:r>
              <a:rPr lang="fr-FR" b="1" dirty="0">
                <a:solidFill>
                  <a:srgbClr val="FF0000"/>
                </a:solidFill>
              </a:rPr>
              <a:t>Sensibilisation, constat</a:t>
            </a:r>
          </a:p>
          <a:p>
            <a:r>
              <a:rPr lang="fr-FR" dirty="0"/>
              <a:t>1_5.1	</a:t>
            </a:r>
            <a:r>
              <a:rPr lang="fr-FR" dirty="0">
                <a:solidFill>
                  <a:srgbClr val="00B0F0"/>
                </a:solidFill>
              </a:rPr>
              <a:t>Changement climatique </a:t>
            </a:r>
            <a:r>
              <a:rPr lang="fr-FR" dirty="0"/>
              <a:t>(réchauffement et dérèglement climatique : fonte des glaciers, augmentation de la température, températures extrêmes, acidification des océans,..)</a:t>
            </a:r>
          </a:p>
        </p:txBody>
      </p:sp>
      <p:sp>
        <p:nvSpPr>
          <p:cNvPr id="10" name="Flèche droite 9"/>
          <p:cNvSpPr/>
          <p:nvPr/>
        </p:nvSpPr>
        <p:spPr>
          <a:xfrm>
            <a:off x="4502204" y="2519825"/>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442113" y="2195574"/>
            <a:ext cx="3103607" cy="646331"/>
          </a:xfrm>
          <a:prstGeom prst="rect">
            <a:avLst/>
          </a:prstGeom>
          <a:noFill/>
        </p:spPr>
        <p:txBody>
          <a:bodyPr wrap="none" rtlCol="0">
            <a:spAutoFit/>
          </a:bodyPr>
          <a:lstStyle/>
          <a:p>
            <a:r>
              <a:rPr lang="fr-FR" dirty="0" smtClean="0"/>
              <a:t>EC: NUC 1,2, CRISTALLO; NUC3;</a:t>
            </a:r>
          </a:p>
          <a:p>
            <a:r>
              <a:rPr lang="fr-FR" dirty="0" smtClean="0"/>
              <a:t>ENV</a:t>
            </a:r>
            <a:endParaRPr lang="fr-FR" dirty="0"/>
          </a:p>
        </p:txBody>
      </p:sp>
      <p:sp>
        <p:nvSpPr>
          <p:cNvPr id="12" name="ZoneTexte 11"/>
          <p:cNvSpPr txBox="1"/>
          <p:nvPr/>
        </p:nvSpPr>
        <p:spPr>
          <a:xfrm>
            <a:off x="159225" y="3588075"/>
            <a:ext cx="1656184" cy="369332"/>
          </a:xfrm>
          <a:prstGeom prst="rect">
            <a:avLst/>
          </a:prstGeom>
          <a:noFill/>
        </p:spPr>
        <p:txBody>
          <a:bodyPr wrap="square" rtlCol="0">
            <a:spAutoFit/>
          </a:bodyPr>
          <a:lstStyle/>
          <a:p>
            <a:r>
              <a:rPr lang="fr-FR" dirty="0" smtClean="0"/>
              <a:t>EC / mots clés</a:t>
            </a:r>
            <a:endParaRPr lang="fr-FR" dirty="0"/>
          </a:p>
        </p:txBody>
      </p:sp>
      <p:sp>
        <p:nvSpPr>
          <p:cNvPr id="17" name="ZoneTexte 16"/>
          <p:cNvSpPr txBox="1"/>
          <p:nvPr/>
        </p:nvSpPr>
        <p:spPr>
          <a:xfrm>
            <a:off x="267237" y="4019845"/>
            <a:ext cx="1440160" cy="369332"/>
          </a:xfrm>
          <a:prstGeom prst="rect">
            <a:avLst/>
          </a:prstGeom>
          <a:noFill/>
        </p:spPr>
        <p:txBody>
          <a:bodyPr wrap="square" rtlCol="0">
            <a:spAutoFit/>
          </a:bodyPr>
          <a:lstStyle/>
          <a:p>
            <a:r>
              <a:rPr lang="fr-FR" dirty="0" smtClean="0"/>
              <a:t>NUC 1,2</a:t>
            </a:r>
            <a:endParaRPr lang="fr-FR" dirty="0"/>
          </a:p>
        </p:txBody>
      </p:sp>
      <p:sp>
        <p:nvSpPr>
          <p:cNvPr id="18" name="ZoneTexte 17"/>
          <p:cNvSpPr txBox="1"/>
          <p:nvPr/>
        </p:nvSpPr>
        <p:spPr>
          <a:xfrm>
            <a:off x="252284" y="4755063"/>
            <a:ext cx="1440160" cy="369332"/>
          </a:xfrm>
          <a:prstGeom prst="rect">
            <a:avLst/>
          </a:prstGeom>
          <a:noFill/>
        </p:spPr>
        <p:txBody>
          <a:bodyPr wrap="square" rtlCol="0">
            <a:spAutoFit/>
          </a:bodyPr>
          <a:lstStyle/>
          <a:p>
            <a:r>
              <a:rPr lang="fr-FR" dirty="0" smtClean="0"/>
              <a:t>NUC 3</a:t>
            </a:r>
            <a:endParaRPr lang="fr-FR" dirty="0"/>
          </a:p>
        </p:txBody>
      </p:sp>
      <p:sp>
        <p:nvSpPr>
          <p:cNvPr id="19" name="ZoneTexte 18"/>
          <p:cNvSpPr txBox="1"/>
          <p:nvPr/>
        </p:nvSpPr>
        <p:spPr>
          <a:xfrm>
            <a:off x="237330" y="4391170"/>
            <a:ext cx="1440160" cy="369332"/>
          </a:xfrm>
          <a:prstGeom prst="rect">
            <a:avLst/>
          </a:prstGeom>
          <a:noFill/>
        </p:spPr>
        <p:txBody>
          <a:bodyPr wrap="square" rtlCol="0">
            <a:spAutoFit/>
          </a:bodyPr>
          <a:lstStyle/>
          <a:p>
            <a:r>
              <a:rPr lang="fr-FR" dirty="0" smtClean="0"/>
              <a:t>CRISTALLO</a:t>
            </a:r>
            <a:endParaRPr lang="fr-FR" dirty="0"/>
          </a:p>
        </p:txBody>
      </p:sp>
      <p:sp>
        <p:nvSpPr>
          <p:cNvPr id="20" name="ZoneTexte 19"/>
          <p:cNvSpPr txBox="1"/>
          <p:nvPr/>
        </p:nvSpPr>
        <p:spPr>
          <a:xfrm>
            <a:off x="267508" y="5194265"/>
            <a:ext cx="8675867" cy="646331"/>
          </a:xfrm>
          <a:prstGeom prst="rect">
            <a:avLst/>
          </a:prstGeom>
          <a:noFill/>
        </p:spPr>
        <p:txBody>
          <a:bodyPr wrap="square" rtlCol="0">
            <a:spAutoFit/>
          </a:bodyPr>
          <a:lstStyle/>
          <a:p>
            <a:r>
              <a:rPr lang="fr-FR" dirty="0" smtClean="0"/>
              <a:t>ENV : </a:t>
            </a:r>
            <a:r>
              <a:rPr lang="fr-FR" dirty="0" smtClean="0">
                <a:solidFill>
                  <a:srgbClr val="FFC000"/>
                </a:solidFill>
              </a:rPr>
              <a:t>Modèles de corrélation taux CO2/ réchauffement/ </a:t>
            </a:r>
          </a:p>
          <a:p>
            <a:r>
              <a:rPr lang="fr-FR" dirty="0" smtClean="0">
                <a:solidFill>
                  <a:srgbClr val="FFC000"/>
                </a:solidFill>
              </a:rPr>
              <a:t>Effets anthropogéniques</a:t>
            </a:r>
            <a:endParaRPr lang="fr-FR" dirty="0">
              <a:solidFill>
                <a:srgbClr val="FFC000"/>
              </a:solidFill>
            </a:endParaRPr>
          </a:p>
        </p:txBody>
      </p:sp>
      <p:sp>
        <p:nvSpPr>
          <p:cNvPr id="21" name="ZoneTexte 20"/>
          <p:cNvSpPr txBox="1"/>
          <p:nvPr/>
        </p:nvSpPr>
        <p:spPr>
          <a:xfrm>
            <a:off x="6582471" y="3483938"/>
            <a:ext cx="1269450" cy="369332"/>
          </a:xfrm>
          <a:prstGeom prst="rect">
            <a:avLst/>
          </a:prstGeom>
          <a:noFill/>
        </p:spPr>
        <p:txBody>
          <a:bodyPr wrap="none" rtlCol="0">
            <a:spAutoFit/>
          </a:bodyPr>
          <a:lstStyle/>
          <a:p>
            <a:r>
              <a:rPr lang="fr-FR" dirty="0" smtClean="0"/>
              <a:t>Réf. citoyen</a:t>
            </a:r>
            <a:endParaRPr lang="fr-FR" dirty="0"/>
          </a:p>
        </p:txBody>
      </p:sp>
      <p:cxnSp>
        <p:nvCxnSpPr>
          <p:cNvPr id="22" name="Connecteur droit 21"/>
          <p:cNvCxnSpPr/>
          <p:nvPr/>
        </p:nvCxnSpPr>
        <p:spPr>
          <a:xfrm>
            <a:off x="5839769" y="3483938"/>
            <a:ext cx="16233" cy="2356658"/>
          </a:xfrm>
          <a:prstGeom prst="line">
            <a:avLst/>
          </a:prstGeom>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094356" y="5124395"/>
            <a:ext cx="2730427" cy="307777"/>
          </a:xfrm>
          <a:prstGeom prst="rect">
            <a:avLst/>
          </a:prstGeom>
          <a:noFill/>
        </p:spPr>
        <p:txBody>
          <a:bodyPr wrap="none" rtlCol="0">
            <a:spAutoFit/>
          </a:bodyPr>
          <a:lstStyle/>
          <a:p>
            <a:r>
              <a:rPr lang="fr-FR" sz="1400" dirty="0" smtClean="0"/>
              <a:t>Pt 2: Données historique générales</a:t>
            </a:r>
          </a:p>
        </p:txBody>
      </p:sp>
      <p:cxnSp>
        <p:nvCxnSpPr>
          <p:cNvPr id="25" name="Connecteur droit 24"/>
          <p:cNvCxnSpPr/>
          <p:nvPr/>
        </p:nvCxnSpPr>
        <p:spPr>
          <a:xfrm>
            <a:off x="87218" y="3900699"/>
            <a:ext cx="87375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859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4" name="ZoneTexte 3"/>
          <p:cNvSpPr txBox="1"/>
          <p:nvPr/>
        </p:nvSpPr>
        <p:spPr>
          <a:xfrm>
            <a:off x="2721030" y="513696"/>
            <a:ext cx="4153188" cy="369332"/>
          </a:xfrm>
          <a:prstGeom prst="rect">
            <a:avLst/>
          </a:prstGeom>
          <a:noFill/>
        </p:spPr>
        <p:txBody>
          <a:bodyPr wrap="none" rtlCol="0">
            <a:spAutoFit/>
          </a:bodyPr>
          <a:lstStyle/>
          <a:p>
            <a:r>
              <a:rPr lang="fr-FR" dirty="0" smtClean="0"/>
              <a:t>1- Réflexion sur les contraintes physiques: </a:t>
            </a:r>
            <a:endParaRPr lang="fr-FR" dirty="0"/>
          </a:p>
        </p:txBody>
      </p:sp>
      <p:sp>
        <p:nvSpPr>
          <p:cNvPr id="6" name="ZoneTexte 5"/>
          <p:cNvSpPr txBox="1"/>
          <p:nvPr/>
        </p:nvSpPr>
        <p:spPr>
          <a:xfrm>
            <a:off x="3275696" y="758685"/>
            <a:ext cx="3034677" cy="369332"/>
          </a:xfrm>
          <a:prstGeom prst="rect">
            <a:avLst/>
          </a:prstGeom>
          <a:noFill/>
        </p:spPr>
        <p:txBody>
          <a:bodyPr wrap="none" rtlCol="0">
            <a:spAutoFit/>
          </a:bodyPr>
          <a:lstStyle/>
          <a:p>
            <a:r>
              <a:rPr lang="fr-FR" dirty="0" smtClean="0"/>
              <a:t>1C- </a:t>
            </a:r>
            <a:r>
              <a:rPr lang="fr-FR" dirty="0" smtClean="0">
                <a:solidFill>
                  <a:srgbClr val="FF0000"/>
                </a:solidFill>
              </a:rPr>
              <a:t>EPUISEMENT </a:t>
            </a:r>
            <a:r>
              <a:rPr lang="fr-FR" u="sng" dirty="0" smtClean="0">
                <a:solidFill>
                  <a:srgbClr val="FF0000"/>
                </a:solidFill>
              </a:rPr>
              <a:t>RESSOURCES</a:t>
            </a:r>
            <a:endParaRPr lang="fr-FR" u="sng" dirty="0">
              <a:solidFill>
                <a:srgbClr val="FF0000"/>
              </a:solidFill>
            </a:endParaRPr>
          </a:p>
        </p:txBody>
      </p:sp>
      <p:graphicFrame>
        <p:nvGraphicFramePr>
          <p:cNvPr id="19" name="Tableau 18"/>
          <p:cNvGraphicFramePr>
            <a:graphicFrameLocks noGrp="1"/>
          </p:cNvGraphicFramePr>
          <p:nvPr>
            <p:extLst>
              <p:ext uri="{D42A27DB-BD31-4B8C-83A1-F6EECF244321}">
                <p14:modId xmlns:p14="http://schemas.microsoft.com/office/powerpoint/2010/main" val="954063446"/>
              </p:ext>
            </p:extLst>
          </p:nvPr>
        </p:nvGraphicFramePr>
        <p:xfrm>
          <a:off x="147543" y="1135874"/>
          <a:ext cx="8826219" cy="5506085"/>
        </p:xfrm>
        <a:graphic>
          <a:graphicData uri="http://schemas.openxmlformats.org/drawingml/2006/table">
            <a:tbl>
              <a:tblPr>
                <a:tableStyleId>{5C22544A-7EE6-4342-B048-85BDC9FD1C3A}</a:tableStyleId>
              </a:tblPr>
              <a:tblGrid>
                <a:gridCol w="8826219">
                  <a:extLst>
                    <a:ext uri="{9D8B030D-6E8A-4147-A177-3AD203B41FA5}">
                      <a16:colId xmlns:a16="http://schemas.microsoft.com/office/drawing/2014/main" val="4218589774"/>
                    </a:ext>
                  </a:extLst>
                </a:gridCol>
              </a:tblGrid>
              <a:tr h="332487">
                <a:tc>
                  <a:txBody>
                    <a:bodyPr/>
                    <a:lstStyle/>
                    <a:p>
                      <a:pPr algn="l" fontAlgn="b"/>
                      <a:r>
                        <a:rPr lang="fr-FR" sz="1200" u="none" strike="noStrike" dirty="0">
                          <a:solidFill>
                            <a:srgbClr val="FF0000"/>
                          </a:solidFill>
                          <a:effectLst/>
                        </a:rPr>
                        <a:t>Contextualisation (historique, cadre, définition, périmètre temporel et géographique)</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57813763"/>
                  </a:ext>
                </a:extLst>
              </a:tr>
              <a:tr h="198358">
                <a:tc>
                  <a:txBody>
                    <a:bodyPr/>
                    <a:lstStyle/>
                    <a:p>
                      <a:pPr algn="l" fontAlgn="b"/>
                      <a:r>
                        <a:rPr lang="fr-FR" sz="1200" u="none" strike="noStrike" dirty="0">
                          <a:effectLst/>
                        </a:rPr>
                        <a:t>Connaître les usages des métaux, leurs ressources et leurs évolutions historiques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79630966"/>
                  </a:ext>
                </a:extLst>
              </a:tr>
              <a:tr h="321152">
                <a:tc>
                  <a:txBody>
                    <a:bodyPr/>
                    <a:lstStyle/>
                    <a:p>
                      <a:pPr algn="l" fontAlgn="b"/>
                      <a:r>
                        <a:rPr lang="fr-FR" sz="1200" u="none" strike="noStrike" dirty="0">
                          <a:effectLst/>
                        </a:rPr>
                        <a:t>Connaitre le rôle particulier des matériaux de "structure" (Ciment, acier et métaux d'alliage, Aluminium, Cuivre )</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221762735"/>
                  </a:ext>
                </a:extLst>
              </a:tr>
              <a:tr h="311706">
                <a:tc>
                  <a:txBody>
                    <a:bodyPr/>
                    <a:lstStyle/>
                    <a:p>
                      <a:pPr algn="l" fontAlgn="b"/>
                      <a:r>
                        <a:rPr lang="fr-FR" sz="1200" u="none" strike="noStrike" dirty="0">
                          <a:effectLst/>
                        </a:rPr>
                        <a:t>Connaître les usages des matériaux non métalliques (eau, sable, bois, produits pétroliers, etc.) leurs ressources et leurs évolutions historiques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8548537"/>
                  </a:ext>
                </a:extLst>
              </a:tr>
              <a:tr h="188914">
                <a:tc>
                  <a:txBody>
                    <a:bodyPr/>
                    <a:lstStyle/>
                    <a:p>
                      <a:pPr algn="l" fontAlgn="b"/>
                      <a:r>
                        <a:rPr lang="fr-FR" sz="1200" u="none" strike="noStrike" dirty="0">
                          <a:effectLst/>
                        </a:rPr>
                        <a:t>Connaître les usages des matériaux </a:t>
                      </a:r>
                      <a:r>
                        <a:rPr lang="fr-FR" sz="1200" u="none" strike="noStrike" dirty="0" err="1">
                          <a:effectLst/>
                        </a:rPr>
                        <a:t>biosourcés</a:t>
                      </a:r>
                      <a:r>
                        <a:rPr lang="fr-FR" sz="1200" u="none" strike="noStrike" dirty="0">
                          <a:effectLst/>
                        </a:rPr>
                        <a:t>, leurs ressources et leurs évolutions historiques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80443607"/>
                  </a:ext>
                </a:extLst>
              </a:tr>
              <a:tr h="321152">
                <a:tc>
                  <a:txBody>
                    <a:bodyPr/>
                    <a:lstStyle/>
                    <a:p>
                      <a:pPr algn="l" fontAlgn="b"/>
                      <a:r>
                        <a:rPr lang="fr-FR" sz="1200" u="none" strike="noStrike" dirty="0">
                          <a:effectLst/>
                        </a:rPr>
                        <a:t>Connaître les usages des matériaux métalliques destinés à la "high </a:t>
                      </a:r>
                      <a:r>
                        <a:rPr lang="fr-FR" sz="1200" u="none" strike="noStrike" dirty="0" err="1">
                          <a:effectLst/>
                        </a:rPr>
                        <a:t>tech</a:t>
                      </a:r>
                      <a:r>
                        <a:rPr lang="fr-FR" sz="1200" u="none" strike="noStrike" dirty="0">
                          <a:effectLst/>
                        </a:rPr>
                        <a:t>", leurs ressources et leurs évolutions historiques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0597431"/>
                  </a:ext>
                </a:extLst>
              </a:tr>
              <a:tr h="198358">
                <a:tc>
                  <a:txBody>
                    <a:bodyPr/>
                    <a:lstStyle/>
                    <a:p>
                      <a:pPr algn="l" fontAlgn="b"/>
                      <a:r>
                        <a:rPr lang="fr-FR" sz="1200" u="none" strike="noStrike" dirty="0">
                          <a:solidFill>
                            <a:srgbClr val="FF0000"/>
                          </a:solidFill>
                          <a:effectLst/>
                        </a:rPr>
                        <a:t>Mécanismes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51587857"/>
                  </a:ext>
                </a:extLst>
              </a:tr>
              <a:tr h="198358">
                <a:tc>
                  <a:txBody>
                    <a:bodyPr/>
                    <a:lstStyle/>
                    <a:p>
                      <a:pPr algn="l" fontAlgn="b"/>
                      <a:r>
                        <a:rPr lang="fr-FR" sz="1200" u="none" strike="noStrike" dirty="0">
                          <a:effectLst/>
                        </a:rPr>
                        <a:t>Connaitre les procédés d'extraction</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3559194"/>
                  </a:ext>
                </a:extLst>
              </a:tr>
              <a:tr h="188914">
                <a:tc>
                  <a:txBody>
                    <a:bodyPr/>
                    <a:lstStyle/>
                    <a:p>
                      <a:pPr algn="l" fontAlgn="b"/>
                      <a:r>
                        <a:rPr lang="fr-FR" sz="1200" u="none" strike="noStrike" dirty="0">
                          <a:effectLst/>
                        </a:rPr>
                        <a:t>Connaitre les procédés de recyclage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5742349"/>
                  </a:ext>
                </a:extLst>
              </a:tr>
              <a:tr h="302261">
                <a:tc>
                  <a:txBody>
                    <a:bodyPr/>
                    <a:lstStyle/>
                    <a:p>
                      <a:pPr algn="l" fontAlgn="b"/>
                      <a:r>
                        <a:rPr lang="fr-FR" sz="1200" u="none" strike="noStrike" dirty="0">
                          <a:solidFill>
                            <a:srgbClr val="FF0000"/>
                          </a:solidFill>
                          <a:effectLst/>
                        </a:rPr>
                        <a:t>Relations, interactions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81324609"/>
                  </a:ext>
                </a:extLst>
              </a:tr>
              <a:tr h="198358">
                <a:tc>
                  <a:txBody>
                    <a:bodyPr/>
                    <a:lstStyle/>
                    <a:p>
                      <a:pPr algn="l" fontAlgn="b"/>
                      <a:r>
                        <a:rPr lang="fr-FR" sz="1200" u="none" strike="noStrike" dirty="0">
                          <a:effectLst/>
                        </a:rPr>
                        <a:t>Connaitre le lien entre développement et utilisation des ressources, taux de recyclage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6923074"/>
                  </a:ext>
                </a:extLst>
              </a:tr>
              <a:tr h="472283">
                <a:tc>
                  <a:txBody>
                    <a:bodyPr/>
                    <a:lstStyle/>
                    <a:p>
                      <a:pPr algn="l" fontAlgn="b"/>
                      <a:r>
                        <a:rPr lang="fr-FR" sz="1200" u="none" strike="noStrike" dirty="0">
                          <a:effectLst/>
                        </a:rPr>
                        <a:t>Connaitre le lien bilatéral entre énergie et ressources (intensités matière de la production d'électricité, besoin d'utiliser de plus en plus d'énergie pour extraire les matériaux de plus en plus dilués,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942673"/>
                  </a:ext>
                </a:extLst>
              </a:tr>
              <a:tr h="321152">
                <a:tc>
                  <a:txBody>
                    <a:bodyPr/>
                    <a:lstStyle/>
                    <a:p>
                      <a:pPr algn="l" fontAlgn="b"/>
                      <a:r>
                        <a:rPr lang="fr-FR" sz="1200" u="none" strike="noStrike" dirty="0">
                          <a:effectLst/>
                        </a:rPr>
                        <a:t>Connaitre le lien entre transports et matériaux (matériaux nécessaires pour convertir les flottes d'automobile à la motorisation </a:t>
                      </a:r>
                      <a:r>
                        <a:rPr lang="fr-FR" sz="1200" u="none" strike="noStrike" dirty="0" err="1">
                          <a:effectLst/>
                        </a:rPr>
                        <a:t>electrique</a:t>
                      </a:r>
                      <a:r>
                        <a:rPr lang="fr-FR" sz="1200" u="none" strike="noStrike" dirty="0">
                          <a:effectLst/>
                        </a:rPr>
                        <a:t>,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46758134"/>
                  </a:ext>
                </a:extLst>
              </a:tr>
              <a:tr h="321152">
                <a:tc>
                  <a:txBody>
                    <a:bodyPr/>
                    <a:lstStyle/>
                    <a:p>
                      <a:pPr algn="l" fontAlgn="b"/>
                      <a:r>
                        <a:rPr lang="fr-FR" sz="1200" u="none" strike="noStrike" dirty="0">
                          <a:effectLst/>
                        </a:rPr>
                        <a:t>Connaitre le lien entre prix, offre, (notamment la dilution grandissante des métaux) demande et amélioration de l'efficacité d'extraction</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51766971"/>
                  </a:ext>
                </a:extLst>
              </a:tr>
              <a:tr h="188914">
                <a:tc>
                  <a:txBody>
                    <a:bodyPr/>
                    <a:lstStyle/>
                    <a:p>
                      <a:pPr algn="l" fontAlgn="b"/>
                      <a:r>
                        <a:rPr lang="fr-FR" sz="1200" u="none" strike="noStrike" dirty="0">
                          <a:effectLst/>
                        </a:rPr>
                        <a:t>Connaitre le lien entre alimentation et matériaux (phosphore,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99796974"/>
                  </a:ext>
                </a:extLst>
              </a:tr>
              <a:tr h="188914">
                <a:tc>
                  <a:txBody>
                    <a:bodyPr/>
                    <a:lstStyle/>
                    <a:p>
                      <a:pPr algn="l" fontAlgn="b"/>
                      <a:r>
                        <a:rPr lang="fr-FR" sz="1200" u="none" strike="noStrike" dirty="0">
                          <a:solidFill>
                            <a:srgbClr val="FF0000"/>
                          </a:solidFill>
                          <a:effectLst/>
                        </a:rPr>
                        <a:t>Risques et limites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70573526"/>
                  </a:ext>
                </a:extLst>
              </a:tr>
              <a:tr h="198358">
                <a:tc>
                  <a:txBody>
                    <a:bodyPr/>
                    <a:lstStyle/>
                    <a:p>
                      <a:pPr algn="l" fontAlgn="b"/>
                      <a:r>
                        <a:rPr lang="fr-FR" sz="1200" u="none" strike="noStrike" dirty="0">
                          <a:effectLst/>
                        </a:rPr>
                        <a:t>Connaitre les limites des réserves et les paramètres les faisant fluctuer</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45635585"/>
                  </a:ext>
                </a:extLst>
              </a:tr>
              <a:tr h="321152">
                <a:tc>
                  <a:txBody>
                    <a:bodyPr/>
                    <a:lstStyle/>
                    <a:p>
                      <a:pPr algn="l" fontAlgn="b"/>
                      <a:r>
                        <a:rPr lang="fr-FR" sz="1200" u="none" strike="noStrike" dirty="0">
                          <a:effectLst/>
                        </a:rPr>
                        <a:t>Connaitre les limites du recyclage (coût financier et énergétique, transports, complexité d'assemblage,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395553"/>
                  </a:ext>
                </a:extLst>
              </a:tr>
              <a:tr h="311706">
                <a:tc>
                  <a:txBody>
                    <a:bodyPr/>
                    <a:lstStyle/>
                    <a:p>
                      <a:pPr algn="l" fontAlgn="b"/>
                      <a:r>
                        <a:rPr lang="fr-FR" sz="1200" u="none" strike="noStrike" dirty="0">
                          <a:effectLst/>
                        </a:rPr>
                        <a:t>Connaitre les dimensions sociales, géopolitiques et environnementales liées à l'extraction des matériaux</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97889005"/>
                  </a:ext>
                </a:extLst>
              </a:tr>
              <a:tr h="188914">
                <a:tc>
                  <a:txBody>
                    <a:bodyPr/>
                    <a:lstStyle/>
                    <a:p>
                      <a:pPr algn="l" fontAlgn="b"/>
                      <a:r>
                        <a:rPr lang="fr-FR" sz="1200" u="none" strike="noStrike" dirty="0">
                          <a:solidFill>
                            <a:srgbClr val="FF0000"/>
                          </a:solidFill>
                          <a:effectLst/>
                        </a:rPr>
                        <a:t>Perspectives (solutions, prospectives, etc.)</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4701013"/>
                  </a:ext>
                </a:extLst>
              </a:tr>
              <a:tr h="188914">
                <a:tc>
                  <a:txBody>
                    <a:bodyPr/>
                    <a:lstStyle/>
                    <a:p>
                      <a:pPr algn="l" fontAlgn="b"/>
                      <a:r>
                        <a:rPr lang="fr-FR" sz="1200" u="none" strike="noStrike" dirty="0">
                          <a:effectLst/>
                        </a:rPr>
                        <a:t>Connaitre les principales normes et la réglementation des matériaux</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78737881"/>
                  </a:ext>
                </a:extLst>
              </a:tr>
            </a:tbl>
          </a:graphicData>
        </a:graphic>
      </p:graphicFrame>
    </p:spTree>
    <p:extLst>
      <p:ext uri="{BB962C8B-B14F-4D97-AF65-F5344CB8AC3E}">
        <p14:creationId xmlns:p14="http://schemas.microsoft.com/office/powerpoint/2010/main" val="1896133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4"/>
          <a:stretch>
            <a:fillRect/>
          </a:stretch>
        </p:blipFill>
        <p:spPr>
          <a:xfrm>
            <a:off x="147544" y="135152"/>
            <a:ext cx="3023710" cy="792088"/>
          </a:xfrm>
          <a:prstGeom prst="rect">
            <a:avLst/>
          </a:prstGeom>
        </p:spPr>
      </p:pic>
      <p:sp>
        <p:nvSpPr>
          <p:cNvPr id="4" name="ZoneTexte 3"/>
          <p:cNvSpPr txBox="1"/>
          <p:nvPr/>
        </p:nvSpPr>
        <p:spPr>
          <a:xfrm>
            <a:off x="2721030" y="513696"/>
            <a:ext cx="4153188" cy="369332"/>
          </a:xfrm>
          <a:prstGeom prst="rect">
            <a:avLst/>
          </a:prstGeom>
          <a:noFill/>
        </p:spPr>
        <p:txBody>
          <a:bodyPr wrap="none" rtlCol="0">
            <a:spAutoFit/>
          </a:bodyPr>
          <a:lstStyle/>
          <a:p>
            <a:r>
              <a:rPr lang="fr-FR" dirty="0" smtClean="0"/>
              <a:t>1- Réflexion sur les contraintes physiques: </a:t>
            </a:r>
            <a:endParaRPr lang="fr-FR" dirty="0"/>
          </a:p>
        </p:txBody>
      </p:sp>
      <p:sp>
        <p:nvSpPr>
          <p:cNvPr id="6" name="ZoneTexte 5"/>
          <p:cNvSpPr txBox="1"/>
          <p:nvPr/>
        </p:nvSpPr>
        <p:spPr>
          <a:xfrm>
            <a:off x="187600" y="1333237"/>
            <a:ext cx="3034677" cy="369332"/>
          </a:xfrm>
          <a:prstGeom prst="rect">
            <a:avLst/>
          </a:prstGeom>
          <a:noFill/>
        </p:spPr>
        <p:txBody>
          <a:bodyPr wrap="none" rtlCol="0">
            <a:spAutoFit/>
          </a:bodyPr>
          <a:lstStyle/>
          <a:p>
            <a:r>
              <a:rPr lang="fr-FR" dirty="0" smtClean="0"/>
              <a:t>1C- </a:t>
            </a:r>
            <a:r>
              <a:rPr lang="fr-FR" dirty="0" smtClean="0">
                <a:solidFill>
                  <a:srgbClr val="FF0000"/>
                </a:solidFill>
              </a:rPr>
              <a:t>EPUISEMENT </a:t>
            </a:r>
            <a:r>
              <a:rPr lang="fr-FR" u="sng" dirty="0" smtClean="0">
                <a:solidFill>
                  <a:srgbClr val="FF0000"/>
                </a:solidFill>
              </a:rPr>
              <a:t>RESSOURCES</a:t>
            </a:r>
            <a:endParaRPr lang="fr-FR" u="sng" dirty="0">
              <a:solidFill>
                <a:srgbClr val="FF0000"/>
              </a:solidFill>
            </a:endParaRPr>
          </a:p>
        </p:txBody>
      </p:sp>
      <p:sp>
        <p:nvSpPr>
          <p:cNvPr id="14" name="ZoneTexte 13"/>
          <p:cNvSpPr txBox="1"/>
          <p:nvPr/>
        </p:nvSpPr>
        <p:spPr>
          <a:xfrm>
            <a:off x="366005" y="2051088"/>
            <a:ext cx="1494833" cy="369332"/>
          </a:xfrm>
          <a:prstGeom prst="rect">
            <a:avLst/>
          </a:prstGeom>
          <a:noFill/>
        </p:spPr>
        <p:txBody>
          <a:bodyPr wrap="none" rtlCol="0">
            <a:spAutoFit/>
          </a:bodyPr>
          <a:lstStyle/>
          <a:p>
            <a:r>
              <a:rPr lang="fr-FR" dirty="0" smtClean="0"/>
              <a:t>EC /mots clés </a:t>
            </a:r>
            <a:endParaRPr lang="fr-FR" dirty="0"/>
          </a:p>
        </p:txBody>
      </p:sp>
      <p:sp>
        <p:nvSpPr>
          <p:cNvPr id="9" name="ZoneTexte 8"/>
          <p:cNvSpPr txBox="1"/>
          <p:nvPr/>
        </p:nvSpPr>
        <p:spPr>
          <a:xfrm>
            <a:off x="3250684" y="1312682"/>
            <a:ext cx="3593934" cy="369332"/>
          </a:xfrm>
          <a:prstGeom prst="rect">
            <a:avLst/>
          </a:prstGeom>
          <a:noFill/>
        </p:spPr>
        <p:txBody>
          <a:bodyPr wrap="square" rtlCol="0">
            <a:spAutoFit/>
          </a:bodyPr>
          <a:lstStyle/>
          <a:p>
            <a:r>
              <a:rPr lang="fr-FR" dirty="0" smtClean="0"/>
              <a:t>(Pas abordé dans le sondage PIE) </a:t>
            </a:r>
            <a:endParaRPr lang="fr-FR" dirty="0"/>
          </a:p>
        </p:txBody>
      </p:sp>
      <p:sp>
        <p:nvSpPr>
          <p:cNvPr id="10" name="ZoneTexte 9"/>
          <p:cNvSpPr txBox="1"/>
          <p:nvPr/>
        </p:nvSpPr>
        <p:spPr>
          <a:xfrm flipH="1">
            <a:off x="352626" y="3277445"/>
            <a:ext cx="5875560" cy="1600438"/>
          </a:xfrm>
          <a:prstGeom prst="rect">
            <a:avLst/>
          </a:prstGeom>
          <a:noFill/>
        </p:spPr>
        <p:txBody>
          <a:bodyPr wrap="square" rtlCol="0">
            <a:spAutoFit/>
          </a:bodyPr>
          <a:lstStyle/>
          <a:p>
            <a:r>
              <a:rPr lang="fr-FR" sz="1400" dirty="0" smtClean="0"/>
              <a:t>CI –Op CF :  </a:t>
            </a:r>
            <a:r>
              <a:rPr lang="fr-FR" sz="1400" dirty="0" smtClean="0">
                <a:solidFill>
                  <a:srgbClr val="FFC000"/>
                </a:solidFill>
              </a:rPr>
              <a:t>Bilan des ressources métalliques</a:t>
            </a:r>
          </a:p>
          <a:p>
            <a:r>
              <a:rPr lang="fr-FR" sz="1400" dirty="0">
                <a:solidFill>
                  <a:srgbClr val="FFC000"/>
                </a:solidFill>
              </a:rPr>
              <a:t> </a:t>
            </a:r>
            <a:r>
              <a:rPr lang="fr-FR" sz="1400" dirty="0" smtClean="0">
                <a:solidFill>
                  <a:srgbClr val="FFC000"/>
                </a:solidFill>
              </a:rPr>
              <a:t>                    Bilan des ressources organiques et minérales</a:t>
            </a:r>
          </a:p>
          <a:p>
            <a:r>
              <a:rPr lang="fr-FR" sz="1400" dirty="0">
                <a:solidFill>
                  <a:srgbClr val="FFC000"/>
                </a:solidFill>
              </a:rPr>
              <a:t> </a:t>
            </a:r>
            <a:r>
              <a:rPr lang="fr-FR" sz="1400" dirty="0" smtClean="0">
                <a:solidFill>
                  <a:srgbClr val="FFC000"/>
                </a:solidFill>
              </a:rPr>
              <a:t>                     Traitement des grands secteurs chimiques   </a:t>
            </a:r>
          </a:p>
          <a:p>
            <a:r>
              <a:rPr lang="fr-FR" sz="1400" dirty="0">
                <a:solidFill>
                  <a:srgbClr val="FFC000"/>
                </a:solidFill>
              </a:rPr>
              <a:t> </a:t>
            </a:r>
            <a:r>
              <a:rPr lang="fr-FR" sz="1400" dirty="0" smtClean="0">
                <a:solidFill>
                  <a:srgbClr val="FFC000"/>
                </a:solidFill>
              </a:rPr>
              <a:t>                    (ciments, peintures, verres, encres, papier, </a:t>
            </a:r>
          </a:p>
          <a:p>
            <a:r>
              <a:rPr lang="fr-FR" sz="1400" dirty="0">
                <a:solidFill>
                  <a:srgbClr val="FFC000"/>
                </a:solidFill>
              </a:rPr>
              <a:t> </a:t>
            </a:r>
            <a:r>
              <a:rPr lang="fr-FR" sz="1400" dirty="0" smtClean="0">
                <a:solidFill>
                  <a:srgbClr val="FFC000"/>
                </a:solidFill>
              </a:rPr>
              <a:t>                     engrais, métallurgie, agrochimie, huiles, </a:t>
            </a:r>
          </a:p>
          <a:p>
            <a:r>
              <a:rPr lang="fr-FR" sz="1400" dirty="0">
                <a:solidFill>
                  <a:srgbClr val="FFC000"/>
                </a:solidFill>
              </a:rPr>
              <a:t> </a:t>
            </a:r>
            <a:r>
              <a:rPr lang="fr-FR" sz="1400" dirty="0" smtClean="0">
                <a:solidFill>
                  <a:srgbClr val="FFC000"/>
                </a:solidFill>
              </a:rPr>
              <a:t>                    cosmétiques etc…) </a:t>
            </a:r>
          </a:p>
          <a:p>
            <a:r>
              <a:rPr lang="fr-FR" sz="1400" dirty="0">
                <a:solidFill>
                  <a:srgbClr val="FFC000"/>
                </a:solidFill>
              </a:rPr>
              <a:t> </a:t>
            </a:r>
            <a:r>
              <a:rPr lang="fr-FR" sz="1400" dirty="0" smtClean="0">
                <a:solidFill>
                  <a:srgbClr val="FFC000"/>
                </a:solidFill>
              </a:rPr>
              <a:t>                     </a:t>
            </a:r>
            <a:endParaRPr lang="fr-FR" sz="1400" dirty="0">
              <a:solidFill>
                <a:srgbClr val="FFC000"/>
              </a:solidFill>
            </a:endParaRPr>
          </a:p>
        </p:txBody>
      </p:sp>
      <p:sp>
        <p:nvSpPr>
          <p:cNvPr id="15" name="ZoneTexte 14"/>
          <p:cNvSpPr txBox="1"/>
          <p:nvPr/>
        </p:nvSpPr>
        <p:spPr>
          <a:xfrm flipH="1">
            <a:off x="366004" y="2522025"/>
            <a:ext cx="6006195" cy="738664"/>
          </a:xfrm>
          <a:prstGeom prst="rect">
            <a:avLst/>
          </a:prstGeom>
          <a:noFill/>
        </p:spPr>
        <p:txBody>
          <a:bodyPr wrap="square" rtlCol="0">
            <a:spAutoFit/>
          </a:bodyPr>
          <a:lstStyle/>
          <a:p>
            <a:r>
              <a:rPr lang="fr-FR" sz="1400" dirty="0" smtClean="0"/>
              <a:t>ENV : </a:t>
            </a:r>
            <a:r>
              <a:rPr lang="fr-FR" sz="1400" dirty="0" smtClean="0">
                <a:solidFill>
                  <a:srgbClr val="FFC000"/>
                </a:solidFill>
              </a:rPr>
              <a:t>Cycles carbone/azote/phosphore</a:t>
            </a:r>
          </a:p>
          <a:p>
            <a:r>
              <a:rPr lang="fr-FR" sz="1400" dirty="0"/>
              <a:t> </a:t>
            </a:r>
            <a:r>
              <a:rPr lang="fr-FR" sz="1400" dirty="0" smtClean="0"/>
              <a:t>          </a:t>
            </a:r>
            <a:r>
              <a:rPr lang="fr-FR" sz="1400" dirty="0" smtClean="0">
                <a:solidFill>
                  <a:srgbClr val="FFC000"/>
                </a:solidFill>
              </a:rPr>
              <a:t>Traitement du compartiment eau</a:t>
            </a:r>
          </a:p>
          <a:p>
            <a:r>
              <a:rPr lang="fr-FR" sz="1400" dirty="0">
                <a:solidFill>
                  <a:srgbClr val="FFC000"/>
                </a:solidFill>
              </a:rPr>
              <a:t> </a:t>
            </a:r>
            <a:r>
              <a:rPr lang="fr-FR" sz="1400" dirty="0" smtClean="0">
                <a:solidFill>
                  <a:srgbClr val="FFC000"/>
                </a:solidFill>
              </a:rPr>
              <a:t>          Traitement des eaux (STEP) – ORIL</a:t>
            </a:r>
            <a:r>
              <a:rPr lang="fr-FR" sz="1400" dirty="0">
                <a:solidFill>
                  <a:srgbClr val="FFC000"/>
                </a:solidFill>
              </a:rPr>
              <a:t> </a:t>
            </a:r>
            <a:r>
              <a:rPr lang="fr-FR" sz="1400" dirty="0" smtClean="0">
                <a:solidFill>
                  <a:srgbClr val="FFC000"/>
                </a:solidFill>
              </a:rPr>
              <a:t>Industrie</a:t>
            </a:r>
            <a:endParaRPr lang="fr-FR" sz="1400" dirty="0">
              <a:solidFill>
                <a:srgbClr val="FFC000"/>
              </a:solidFill>
            </a:endParaRPr>
          </a:p>
        </p:txBody>
      </p:sp>
      <p:sp>
        <p:nvSpPr>
          <p:cNvPr id="16" name="ZoneTexte 15"/>
          <p:cNvSpPr txBox="1"/>
          <p:nvPr/>
        </p:nvSpPr>
        <p:spPr>
          <a:xfrm>
            <a:off x="6772610" y="1935566"/>
            <a:ext cx="1269450" cy="369332"/>
          </a:xfrm>
          <a:prstGeom prst="rect">
            <a:avLst/>
          </a:prstGeom>
          <a:noFill/>
        </p:spPr>
        <p:txBody>
          <a:bodyPr wrap="none" rtlCol="0">
            <a:spAutoFit/>
          </a:bodyPr>
          <a:lstStyle/>
          <a:p>
            <a:r>
              <a:rPr lang="fr-FR" dirty="0" smtClean="0"/>
              <a:t>Réf. citoyen</a:t>
            </a:r>
            <a:endParaRPr lang="fr-FR" dirty="0"/>
          </a:p>
        </p:txBody>
      </p:sp>
      <p:cxnSp>
        <p:nvCxnSpPr>
          <p:cNvPr id="12" name="Connecteur droit 11"/>
          <p:cNvCxnSpPr/>
          <p:nvPr/>
        </p:nvCxnSpPr>
        <p:spPr>
          <a:xfrm>
            <a:off x="366005" y="2522025"/>
            <a:ext cx="7950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300192" y="1988840"/>
            <a:ext cx="0" cy="4464496"/>
          </a:xfrm>
          <a:prstGeom prst="line">
            <a:avLst/>
          </a:prstGeom>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377128" y="4709973"/>
            <a:ext cx="1310872" cy="369332"/>
          </a:xfrm>
          <a:prstGeom prst="rect">
            <a:avLst/>
          </a:prstGeom>
          <a:noFill/>
        </p:spPr>
        <p:txBody>
          <a:bodyPr wrap="none" rtlCol="0">
            <a:spAutoFit/>
          </a:bodyPr>
          <a:lstStyle/>
          <a:p>
            <a:r>
              <a:rPr lang="fr-FR" dirty="0" smtClean="0"/>
              <a:t>NUC ?  Etc…</a:t>
            </a:r>
            <a:endParaRPr lang="fr-FR" dirty="0"/>
          </a:p>
        </p:txBody>
      </p:sp>
    </p:spTree>
    <p:extLst>
      <p:ext uri="{BB962C8B-B14F-4D97-AF65-F5344CB8AC3E}">
        <p14:creationId xmlns:p14="http://schemas.microsoft.com/office/powerpoint/2010/main" val="3888042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4" name="ZoneTexte 3"/>
          <p:cNvSpPr txBox="1"/>
          <p:nvPr/>
        </p:nvSpPr>
        <p:spPr>
          <a:xfrm>
            <a:off x="2961609" y="311844"/>
            <a:ext cx="4153188" cy="369332"/>
          </a:xfrm>
          <a:prstGeom prst="rect">
            <a:avLst/>
          </a:prstGeom>
          <a:noFill/>
        </p:spPr>
        <p:txBody>
          <a:bodyPr wrap="none" rtlCol="0">
            <a:spAutoFit/>
          </a:bodyPr>
          <a:lstStyle/>
          <a:p>
            <a:r>
              <a:rPr lang="fr-FR" dirty="0" smtClean="0"/>
              <a:t>1- Réflexion sur les contraintes physiques: </a:t>
            </a:r>
            <a:endParaRPr lang="fr-FR" dirty="0"/>
          </a:p>
        </p:txBody>
      </p:sp>
      <p:sp>
        <p:nvSpPr>
          <p:cNvPr id="6" name="ZoneTexte 5"/>
          <p:cNvSpPr txBox="1"/>
          <p:nvPr/>
        </p:nvSpPr>
        <p:spPr>
          <a:xfrm>
            <a:off x="2749931" y="638705"/>
            <a:ext cx="4074898" cy="646331"/>
          </a:xfrm>
          <a:prstGeom prst="rect">
            <a:avLst/>
          </a:prstGeom>
          <a:noFill/>
        </p:spPr>
        <p:txBody>
          <a:bodyPr wrap="none" rtlCol="0">
            <a:spAutoFit/>
          </a:bodyPr>
          <a:lstStyle/>
          <a:p>
            <a:r>
              <a:rPr lang="fr-FR" dirty="0" smtClean="0"/>
              <a:t>1D- </a:t>
            </a:r>
            <a:r>
              <a:rPr lang="fr-FR" dirty="0" smtClean="0">
                <a:solidFill>
                  <a:srgbClr val="FF0000"/>
                </a:solidFill>
              </a:rPr>
              <a:t>EFFONDREMENT DE LA BIODIVERSITE</a:t>
            </a:r>
            <a:endParaRPr lang="fr-FR" u="sng" dirty="0">
              <a:solidFill>
                <a:srgbClr val="FF0000"/>
              </a:solidFill>
            </a:endParaRPr>
          </a:p>
          <a:p>
            <a:endParaRPr lang="fr-FR" u="sng" dirty="0">
              <a:solidFill>
                <a:srgbClr val="FF0000"/>
              </a:solidFill>
            </a:endParaRPr>
          </a:p>
        </p:txBody>
      </p:sp>
      <p:graphicFrame>
        <p:nvGraphicFramePr>
          <p:cNvPr id="25" name="Tableau 24"/>
          <p:cNvGraphicFramePr>
            <a:graphicFrameLocks noGrp="1"/>
          </p:cNvGraphicFramePr>
          <p:nvPr>
            <p:extLst>
              <p:ext uri="{D42A27DB-BD31-4B8C-83A1-F6EECF244321}">
                <p14:modId xmlns:p14="http://schemas.microsoft.com/office/powerpoint/2010/main" val="3585080195"/>
              </p:ext>
            </p:extLst>
          </p:nvPr>
        </p:nvGraphicFramePr>
        <p:xfrm>
          <a:off x="61596" y="1080263"/>
          <a:ext cx="8912167" cy="5332393"/>
        </p:xfrm>
        <a:graphic>
          <a:graphicData uri="http://schemas.openxmlformats.org/drawingml/2006/table">
            <a:tbl>
              <a:tblPr>
                <a:tableStyleId>{5C22544A-7EE6-4342-B048-85BDC9FD1C3A}</a:tableStyleId>
              </a:tblPr>
              <a:tblGrid>
                <a:gridCol w="8912167">
                  <a:extLst>
                    <a:ext uri="{9D8B030D-6E8A-4147-A177-3AD203B41FA5}">
                      <a16:colId xmlns:a16="http://schemas.microsoft.com/office/drawing/2014/main" val="3667978951"/>
                    </a:ext>
                  </a:extLst>
                </a:gridCol>
              </a:tblGrid>
              <a:tr h="252799">
                <a:tc>
                  <a:txBody>
                    <a:bodyPr/>
                    <a:lstStyle/>
                    <a:p>
                      <a:pPr algn="l" fontAlgn="b"/>
                      <a:r>
                        <a:rPr lang="fr-FR" sz="1200" u="none" strike="noStrike" dirty="0">
                          <a:solidFill>
                            <a:srgbClr val="FF0000"/>
                          </a:solidFill>
                          <a:effectLst/>
                        </a:rPr>
                        <a:t>Contextualisation (historique, cadre, définition, périmètre temporel et géographique)</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81902178"/>
                  </a:ext>
                </a:extLst>
              </a:tr>
              <a:tr h="143636">
                <a:tc>
                  <a:txBody>
                    <a:bodyPr/>
                    <a:lstStyle/>
                    <a:p>
                      <a:pPr algn="l" fontAlgn="b"/>
                      <a:r>
                        <a:rPr lang="fr-FR" sz="1200" u="none" strike="noStrike" dirty="0">
                          <a:effectLst/>
                        </a:rPr>
                        <a:t>Connaître les différentes définitions et périmètres du concept de biodiversité</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85162674"/>
                  </a:ext>
                </a:extLst>
              </a:tr>
              <a:tr h="236999">
                <a:tc>
                  <a:txBody>
                    <a:bodyPr/>
                    <a:lstStyle/>
                    <a:p>
                      <a:pPr algn="l" fontAlgn="b"/>
                      <a:r>
                        <a:rPr lang="fr-FR" sz="1200" u="none" strike="noStrike" dirty="0">
                          <a:effectLst/>
                        </a:rPr>
                        <a:t>Connaitre le niveau de connaissance actuel sur la biodiversité et sur le nombre d'espèces inconnues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63356046"/>
                  </a:ext>
                </a:extLst>
              </a:tr>
              <a:tr h="236999">
                <a:tc>
                  <a:txBody>
                    <a:bodyPr/>
                    <a:lstStyle/>
                    <a:p>
                      <a:pPr algn="l" fontAlgn="b"/>
                      <a:r>
                        <a:rPr lang="fr-FR" sz="1200" u="none" strike="noStrike" dirty="0">
                          <a:effectLst/>
                        </a:rPr>
                        <a:t>Connaitre l'hétérogénéité de la répartition géographique et taxonomique de la biodiversité au niveau planétaire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0030156"/>
                  </a:ext>
                </a:extLst>
              </a:tr>
              <a:tr h="143636">
                <a:tc>
                  <a:txBody>
                    <a:bodyPr/>
                    <a:lstStyle/>
                    <a:p>
                      <a:pPr algn="l" fontAlgn="b"/>
                      <a:r>
                        <a:rPr lang="fr-FR" sz="1200" u="none" strike="noStrike" dirty="0">
                          <a:effectLst/>
                        </a:rPr>
                        <a:t>Connaitre la théorie de l'évolution et son caractère dynamique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21372994"/>
                  </a:ext>
                </a:extLst>
              </a:tr>
              <a:tr h="236999">
                <a:tc>
                  <a:txBody>
                    <a:bodyPr/>
                    <a:lstStyle/>
                    <a:p>
                      <a:pPr algn="l" fontAlgn="b"/>
                      <a:r>
                        <a:rPr lang="fr-FR" sz="1200" u="none" strike="noStrike" dirty="0">
                          <a:effectLst/>
                        </a:rPr>
                        <a:t>Connaître les causes et conséquences des 5 premières extinctions de masses de la biodiversité dans l'histoire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49293267"/>
                  </a:ext>
                </a:extLst>
              </a:tr>
              <a:tr h="143636">
                <a:tc>
                  <a:txBody>
                    <a:bodyPr/>
                    <a:lstStyle/>
                    <a:p>
                      <a:pPr algn="l" fontAlgn="b"/>
                      <a:r>
                        <a:rPr lang="fr-FR" sz="1200" u="none" strike="noStrike" dirty="0">
                          <a:solidFill>
                            <a:srgbClr val="FF0000"/>
                          </a:solidFill>
                          <a:effectLst/>
                        </a:rPr>
                        <a:t>Mécanismes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98929726"/>
                  </a:ext>
                </a:extLst>
              </a:tr>
              <a:tr h="236999">
                <a:tc>
                  <a:txBody>
                    <a:bodyPr/>
                    <a:lstStyle/>
                    <a:p>
                      <a:pPr algn="l" fontAlgn="b"/>
                      <a:r>
                        <a:rPr lang="fr-FR" sz="1200" u="none" strike="noStrike" dirty="0">
                          <a:effectLst/>
                        </a:rPr>
                        <a:t>Connaître les conséquence de l'artificialisation massives des sols, du changement climatique, de l'utilisation des produits phytosanitaires, des pollutions,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99467068"/>
                  </a:ext>
                </a:extLst>
              </a:tr>
              <a:tr h="351908">
                <a:tc>
                  <a:txBody>
                    <a:bodyPr/>
                    <a:lstStyle/>
                    <a:p>
                      <a:pPr algn="l" fontAlgn="b"/>
                      <a:r>
                        <a:rPr lang="fr-FR" sz="1200" u="none" strike="noStrike" dirty="0">
                          <a:effectLst/>
                        </a:rPr>
                        <a:t>Connaitre le concept de "one </a:t>
                      </a:r>
                      <a:r>
                        <a:rPr lang="fr-FR" sz="1200" u="none" strike="noStrike" dirty="0" err="1">
                          <a:effectLst/>
                        </a:rPr>
                        <a:t>health</a:t>
                      </a:r>
                      <a:r>
                        <a:rPr lang="fr-FR" sz="1200" u="none" strike="noStrike" dirty="0">
                          <a:effectLst/>
                        </a:rPr>
                        <a:t>" : l'interdépendance entre la santé de la biodiversité et la santé humaine (Pollution des cours d'eau par les antibiotiques, dépollution de l'air réduite si le nombre de plantes réduit,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89725956"/>
                  </a:ext>
                </a:extLst>
              </a:tr>
              <a:tr h="143636">
                <a:tc>
                  <a:txBody>
                    <a:bodyPr/>
                    <a:lstStyle/>
                    <a:p>
                      <a:pPr algn="l" fontAlgn="b"/>
                      <a:r>
                        <a:rPr lang="fr-FR" sz="1200" u="none" strike="noStrike">
                          <a:effectLst/>
                        </a:rPr>
                        <a:t>Connaître les principaux indicateurs de l'état de la biodiversité</a:t>
                      </a:r>
                      <a:endParaRPr lang="fr-FR" sz="1200" b="0" i="1"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1208654"/>
                  </a:ext>
                </a:extLst>
              </a:tr>
              <a:tr h="236999">
                <a:tc>
                  <a:txBody>
                    <a:bodyPr/>
                    <a:lstStyle/>
                    <a:p>
                      <a:pPr algn="l" fontAlgn="b"/>
                      <a:r>
                        <a:rPr lang="fr-FR" sz="1200" u="none" strike="noStrike" dirty="0">
                          <a:effectLst/>
                        </a:rPr>
                        <a:t>Connaitre l'existence, les causes anthropiques et les conséquences possibles (emballement… ) de la 6e extinction de masse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55479823"/>
                  </a:ext>
                </a:extLst>
              </a:tr>
              <a:tr h="236999">
                <a:tc>
                  <a:txBody>
                    <a:bodyPr/>
                    <a:lstStyle/>
                    <a:p>
                      <a:pPr algn="l" fontAlgn="b"/>
                      <a:r>
                        <a:rPr lang="fr-FR" sz="1200" u="none" strike="noStrike" dirty="0">
                          <a:effectLst/>
                        </a:rPr>
                        <a:t>Connaitre l'existence d'effets de seuils et de rétroactions internes à la biodiversité (Seuil de disparition, chaines trophiques,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16287362"/>
                  </a:ext>
                </a:extLst>
              </a:tr>
              <a:tr h="143636">
                <a:tc>
                  <a:txBody>
                    <a:bodyPr/>
                    <a:lstStyle/>
                    <a:p>
                      <a:pPr algn="l" fontAlgn="b"/>
                      <a:r>
                        <a:rPr lang="fr-FR" sz="1200" u="none" strike="noStrike" dirty="0">
                          <a:solidFill>
                            <a:srgbClr val="FF0000"/>
                          </a:solidFill>
                          <a:effectLst/>
                        </a:rPr>
                        <a:t>Relations, interactions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95431610"/>
                  </a:ext>
                </a:extLst>
              </a:tr>
              <a:tr h="236999">
                <a:tc>
                  <a:txBody>
                    <a:bodyPr/>
                    <a:lstStyle/>
                    <a:p>
                      <a:pPr algn="l" fontAlgn="b"/>
                      <a:r>
                        <a:rPr lang="fr-FR" sz="1200" u="none" strike="noStrike" dirty="0">
                          <a:effectLst/>
                        </a:rPr>
                        <a:t>Connaitre les différentes représentations de la nature (réservoir de ressources, le monde vivant, l'environnement, etc.) et des relations des humains avec elle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7828666"/>
                  </a:ext>
                </a:extLst>
              </a:tr>
              <a:tr h="143636">
                <a:tc>
                  <a:txBody>
                    <a:bodyPr/>
                    <a:lstStyle/>
                    <a:p>
                      <a:pPr algn="l" fontAlgn="b"/>
                      <a:r>
                        <a:rPr lang="fr-FR" sz="1200" u="none" strike="noStrike" dirty="0">
                          <a:effectLst/>
                        </a:rPr>
                        <a:t>Biodiversité et impacts des actions humaines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21075278"/>
                  </a:ext>
                </a:extLst>
              </a:tr>
              <a:tr h="143636">
                <a:tc>
                  <a:txBody>
                    <a:bodyPr/>
                    <a:lstStyle/>
                    <a:p>
                      <a:pPr algn="l" fontAlgn="b"/>
                      <a:r>
                        <a:rPr lang="fr-FR" sz="1200" u="none" strike="noStrike" dirty="0">
                          <a:solidFill>
                            <a:srgbClr val="FF0000"/>
                          </a:solidFill>
                          <a:effectLst/>
                        </a:rPr>
                        <a:t>Risques et limites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63038495"/>
                  </a:ext>
                </a:extLst>
              </a:tr>
              <a:tr h="143636">
                <a:tc>
                  <a:txBody>
                    <a:bodyPr/>
                    <a:lstStyle/>
                    <a:p>
                      <a:pPr algn="l" fontAlgn="b"/>
                      <a:r>
                        <a:rPr lang="fr-FR" sz="1200" u="none" strike="noStrike" dirty="0">
                          <a:effectLst/>
                        </a:rPr>
                        <a:t>Connaître la notion de service écosystémique, ses usages et ses limites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73138125"/>
                  </a:ext>
                </a:extLst>
              </a:tr>
              <a:tr h="351908">
                <a:tc>
                  <a:txBody>
                    <a:bodyPr/>
                    <a:lstStyle/>
                    <a:p>
                      <a:pPr algn="l" fontAlgn="b"/>
                      <a:r>
                        <a:rPr lang="fr-FR" sz="1200" u="none" strike="noStrike" dirty="0">
                          <a:effectLst/>
                        </a:rPr>
                        <a:t>Connaitre les risques et les limites des outils de protection, restauration et favorisation de la biodiversité (espèces invasives, adaptation au changement climatique, potentiel de dépollution, </a:t>
                      </a:r>
                      <a:r>
                        <a:rPr lang="fr-FR" sz="1200" u="none" strike="noStrike" dirty="0" err="1">
                          <a:effectLst/>
                        </a:rPr>
                        <a:t>etc</a:t>
                      </a:r>
                      <a:r>
                        <a:rPr lang="fr-FR" sz="1200" u="none" strike="noStrike" dirty="0">
                          <a:effectLst/>
                        </a:rPr>
                        <a:t>)</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40972577"/>
                  </a:ext>
                </a:extLst>
              </a:tr>
              <a:tr h="143636">
                <a:tc>
                  <a:txBody>
                    <a:bodyPr/>
                    <a:lstStyle/>
                    <a:p>
                      <a:pPr algn="l" fontAlgn="b"/>
                      <a:r>
                        <a:rPr lang="fr-FR" sz="1200" u="none" strike="noStrike" dirty="0">
                          <a:solidFill>
                            <a:srgbClr val="FF0000"/>
                          </a:solidFill>
                          <a:effectLst/>
                        </a:rPr>
                        <a:t>Perspectives (solutions, prospectives, etc.)</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8745248"/>
                  </a:ext>
                </a:extLst>
              </a:tr>
              <a:tr h="236999">
                <a:tc>
                  <a:txBody>
                    <a:bodyPr/>
                    <a:lstStyle/>
                    <a:p>
                      <a:pPr algn="l" fontAlgn="b"/>
                      <a:r>
                        <a:rPr lang="fr-FR" sz="1200" u="none" strike="noStrike" dirty="0">
                          <a:effectLst/>
                        </a:rPr>
                        <a:t>Connaître les différentes approches utilisées pour réduire l'impact des activités humaines sur la biodiversité (exemple d'étude de cas : les parcs naturels aux USA et en France)</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11791626"/>
                  </a:ext>
                </a:extLst>
              </a:tr>
              <a:tr h="143636">
                <a:tc>
                  <a:txBody>
                    <a:bodyPr/>
                    <a:lstStyle/>
                    <a:p>
                      <a:pPr algn="l" fontAlgn="b"/>
                      <a:r>
                        <a:rPr lang="fr-FR" sz="1200" u="none" strike="noStrike" dirty="0">
                          <a:effectLst/>
                        </a:rPr>
                        <a:t>Connaitre les techniques pour protéger, restaurer la biodiversité, et favoriser son installation</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09424158"/>
                  </a:ext>
                </a:extLst>
              </a:tr>
              <a:tr h="236999">
                <a:tc>
                  <a:txBody>
                    <a:bodyPr/>
                    <a:lstStyle/>
                    <a:p>
                      <a:pPr algn="l" fontAlgn="b"/>
                      <a:r>
                        <a:rPr lang="fr-FR" sz="1200" u="none" strike="noStrike" dirty="0">
                          <a:effectLst/>
                        </a:rPr>
                        <a:t>Connaitre le droit environnemental relatif à la protection de la biodiversité, son intérêt et ses limites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3203859"/>
                  </a:ext>
                </a:extLst>
              </a:tr>
            </a:tbl>
          </a:graphicData>
        </a:graphic>
      </p:graphicFrame>
    </p:spTree>
    <p:extLst>
      <p:ext uri="{BB962C8B-B14F-4D97-AF65-F5344CB8AC3E}">
        <p14:creationId xmlns:p14="http://schemas.microsoft.com/office/powerpoint/2010/main" val="2532164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4" name="ZoneTexte 3"/>
          <p:cNvSpPr txBox="1"/>
          <p:nvPr/>
        </p:nvSpPr>
        <p:spPr>
          <a:xfrm>
            <a:off x="2820939" y="363194"/>
            <a:ext cx="4153188" cy="369332"/>
          </a:xfrm>
          <a:prstGeom prst="rect">
            <a:avLst/>
          </a:prstGeom>
          <a:noFill/>
        </p:spPr>
        <p:txBody>
          <a:bodyPr wrap="none" rtlCol="0">
            <a:spAutoFit/>
          </a:bodyPr>
          <a:lstStyle/>
          <a:p>
            <a:r>
              <a:rPr lang="fr-FR" dirty="0" smtClean="0"/>
              <a:t>1- Réflexion sur les contraintes physiques: </a:t>
            </a:r>
            <a:endParaRPr lang="fr-FR" dirty="0"/>
          </a:p>
        </p:txBody>
      </p:sp>
      <p:sp>
        <p:nvSpPr>
          <p:cNvPr id="6" name="ZoneTexte 5"/>
          <p:cNvSpPr txBox="1"/>
          <p:nvPr/>
        </p:nvSpPr>
        <p:spPr>
          <a:xfrm>
            <a:off x="2702297" y="675518"/>
            <a:ext cx="4074898" cy="646331"/>
          </a:xfrm>
          <a:prstGeom prst="rect">
            <a:avLst/>
          </a:prstGeom>
          <a:noFill/>
        </p:spPr>
        <p:txBody>
          <a:bodyPr wrap="none" rtlCol="0">
            <a:spAutoFit/>
          </a:bodyPr>
          <a:lstStyle/>
          <a:p>
            <a:r>
              <a:rPr lang="fr-FR" dirty="0" smtClean="0"/>
              <a:t>1D- </a:t>
            </a:r>
            <a:r>
              <a:rPr lang="fr-FR" dirty="0" smtClean="0">
                <a:solidFill>
                  <a:srgbClr val="FF0000"/>
                </a:solidFill>
              </a:rPr>
              <a:t>EFFONDREMENT DE LA BIODIVERSITE</a:t>
            </a:r>
            <a:endParaRPr lang="fr-FR" u="sng" dirty="0">
              <a:solidFill>
                <a:srgbClr val="FF0000"/>
              </a:solidFill>
            </a:endParaRPr>
          </a:p>
          <a:p>
            <a:endParaRPr lang="fr-FR" u="sng" dirty="0">
              <a:solidFill>
                <a:srgbClr val="FF0000"/>
              </a:solidFill>
            </a:endParaRPr>
          </a:p>
        </p:txBody>
      </p:sp>
      <p:sp>
        <p:nvSpPr>
          <p:cNvPr id="14" name="ZoneTexte 13"/>
          <p:cNvSpPr txBox="1"/>
          <p:nvPr/>
        </p:nvSpPr>
        <p:spPr>
          <a:xfrm>
            <a:off x="182967" y="1194660"/>
            <a:ext cx="2947923" cy="369332"/>
          </a:xfrm>
          <a:prstGeom prst="rect">
            <a:avLst/>
          </a:prstGeom>
          <a:noFill/>
        </p:spPr>
        <p:txBody>
          <a:bodyPr wrap="none" rtlCol="0">
            <a:spAutoFit/>
          </a:bodyPr>
          <a:lstStyle/>
          <a:p>
            <a:r>
              <a:rPr lang="fr-FR" u="sng" dirty="0" smtClean="0"/>
              <a:t>Bilan CFI (sondage PIE 2020): </a:t>
            </a:r>
            <a:endParaRPr lang="fr-FR" u="sng" dirty="0"/>
          </a:p>
        </p:txBody>
      </p:sp>
      <p:sp>
        <p:nvSpPr>
          <p:cNvPr id="2" name="Rectangle 1"/>
          <p:cNvSpPr/>
          <p:nvPr/>
        </p:nvSpPr>
        <p:spPr>
          <a:xfrm>
            <a:off x="182967" y="1690560"/>
            <a:ext cx="4572000" cy="1200329"/>
          </a:xfrm>
          <a:prstGeom prst="rect">
            <a:avLst/>
          </a:prstGeom>
        </p:spPr>
        <p:txBody>
          <a:bodyPr>
            <a:spAutoFit/>
          </a:bodyPr>
          <a:lstStyle/>
          <a:p>
            <a:r>
              <a:rPr lang="fr-FR" dirty="0"/>
              <a:t>1_5.2	</a:t>
            </a:r>
            <a:r>
              <a:rPr lang="fr-FR" dirty="0">
                <a:solidFill>
                  <a:srgbClr val="00B0F0"/>
                </a:solidFill>
              </a:rPr>
              <a:t>Diminution de la biodiversité et des écosystèmes </a:t>
            </a:r>
            <a:r>
              <a:rPr lang="fr-FR" dirty="0"/>
              <a:t>(de plus en plus d'espèces en voie de disparition, destruction des </a:t>
            </a:r>
            <a:r>
              <a:rPr lang="fr-FR" dirty="0" err="1"/>
              <a:t>écosystemes</a:t>
            </a:r>
            <a:r>
              <a:rPr lang="fr-FR" dirty="0"/>
              <a:t> (grande barrière de corail, </a:t>
            </a:r>
            <a:r>
              <a:rPr lang="fr-FR" dirty="0" err="1"/>
              <a:t>deforestation</a:t>
            </a:r>
            <a:r>
              <a:rPr lang="fr-FR" dirty="0"/>
              <a:t>,..)</a:t>
            </a:r>
          </a:p>
        </p:txBody>
      </p:sp>
      <p:sp>
        <p:nvSpPr>
          <p:cNvPr id="3" name="Flèche droite 2"/>
          <p:cNvSpPr/>
          <p:nvPr/>
        </p:nvSpPr>
        <p:spPr>
          <a:xfrm>
            <a:off x="5026331" y="2075302"/>
            <a:ext cx="504056" cy="3394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flipH="1">
            <a:off x="5799083" y="1921874"/>
            <a:ext cx="2448272" cy="646331"/>
          </a:xfrm>
          <a:prstGeom prst="rect">
            <a:avLst/>
          </a:prstGeom>
          <a:noFill/>
        </p:spPr>
        <p:txBody>
          <a:bodyPr wrap="square" rtlCol="0">
            <a:spAutoFit/>
          </a:bodyPr>
          <a:lstStyle/>
          <a:p>
            <a:r>
              <a:rPr lang="fr-FR" dirty="0" smtClean="0"/>
              <a:t>EC NUC 3, NUC+; </a:t>
            </a:r>
          </a:p>
          <a:p>
            <a:r>
              <a:rPr lang="fr-FR" dirty="0" smtClean="0"/>
              <a:t>ENV</a:t>
            </a:r>
            <a:endParaRPr lang="fr-FR" dirty="0"/>
          </a:p>
        </p:txBody>
      </p:sp>
      <p:sp>
        <p:nvSpPr>
          <p:cNvPr id="17" name="ZoneTexte 16"/>
          <p:cNvSpPr txBox="1"/>
          <p:nvPr/>
        </p:nvSpPr>
        <p:spPr>
          <a:xfrm>
            <a:off x="218887" y="3136992"/>
            <a:ext cx="1494833" cy="369332"/>
          </a:xfrm>
          <a:prstGeom prst="rect">
            <a:avLst/>
          </a:prstGeom>
          <a:noFill/>
        </p:spPr>
        <p:txBody>
          <a:bodyPr wrap="none" rtlCol="0">
            <a:spAutoFit/>
          </a:bodyPr>
          <a:lstStyle/>
          <a:p>
            <a:r>
              <a:rPr lang="fr-FR" u="sng" dirty="0" smtClean="0"/>
              <a:t>EC / mots clés</a:t>
            </a:r>
            <a:endParaRPr lang="fr-FR" u="sng" dirty="0"/>
          </a:p>
        </p:txBody>
      </p:sp>
      <p:sp>
        <p:nvSpPr>
          <p:cNvPr id="20" name="ZoneTexte 19"/>
          <p:cNvSpPr txBox="1"/>
          <p:nvPr/>
        </p:nvSpPr>
        <p:spPr>
          <a:xfrm flipH="1">
            <a:off x="218887" y="4769729"/>
            <a:ext cx="5507338" cy="523220"/>
          </a:xfrm>
          <a:prstGeom prst="rect">
            <a:avLst/>
          </a:prstGeom>
          <a:noFill/>
        </p:spPr>
        <p:txBody>
          <a:bodyPr wrap="square" rtlCol="0">
            <a:spAutoFit/>
          </a:bodyPr>
          <a:lstStyle/>
          <a:p>
            <a:r>
              <a:rPr lang="fr-FR" sz="1400" dirty="0" smtClean="0"/>
              <a:t>ENV : </a:t>
            </a:r>
            <a:r>
              <a:rPr lang="fr-FR" sz="1400" dirty="0" smtClean="0">
                <a:solidFill>
                  <a:srgbClr val="FFC000"/>
                </a:solidFill>
              </a:rPr>
              <a:t>Compartiment Sol (Description d’un sol; biodiversité du sol ; remédiation des polluants tec.. (</a:t>
            </a:r>
            <a:r>
              <a:rPr lang="fr-FR" sz="1400" dirty="0" err="1" smtClean="0">
                <a:solidFill>
                  <a:srgbClr val="FFC000"/>
                </a:solidFill>
              </a:rPr>
              <a:t>Unilasalle</a:t>
            </a:r>
            <a:r>
              <a:rPr lang="fr-FR" sz="1400" dirty="0" smtClean="0">
                <a:solidFill>
                  <a:srgbClr val="FFC000"/>
                </a:solidFill>
              </a:rPr>
              <a:t>)</a:t>
            </a:r>
            <a:endParaRPr lang="fr-FR" sz="1400" dirty="0">
              <a:solidFill>
                <a:srgbClr val="FFC000"/>
              </a:solidFill>
            </a:endParaRPr>
          </a:p>
        </p:txBody>
      </p:sp>
      <p:sp>
        <p:nvSpPr>
          <p:cNvPr id="21" name="ZoneTexte 20"/>
          <p:cNvSpPr txBox="1"/>
          <p:nvPr/>
        </p:nvSpPr>
        <p:spPr>
          <a:xfrm>
            <a:off x="6709503" y="3058205"/>
            <a:ext cx="1269450" cy="369332"/>
          </a:xfrm>
          <a:prstGeom prst="rect">
            <a:avLst/>
          </a:prstGeom>
          <a:noFill/>
        </p:spPr>
        <p:txBody>
          <a:bodyPr wrap="none" rtlCol="0">
            <a:spAutoFit/>
          </a:bodyPr>
          <a:lstStyle/>
          <a:p>
            <a:r>
              <a:rPr lang="fr-FR" dirty="0" smtClean="0"/>
              <a:t>Réf. citoyen</a:t>
            </a:r>
            <a:endParaRPr lang="fr-FR" dirty="0"/>
          </a:p>
        </p:txBody>
      </p:sp>
      <p:cxnSp>
        <p:nvCxnSpPr>
          <p:cNvPr id="22" name="Connecteur droit 21"/>
          <p:cNvCxnSpPr/>
          <p:nvPr/>
        </p:nvCxnSpPr>
        <p:spPr>
          <a:xfrm>
            <a:off x="302898" y="3644664"/>
            <a:ext cx="7950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165077" y="3076430"/>
            <a:ext cx="0" cy="1858133"/>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flipH="1">
            <a:off x="193454" y="3843567"/>
            <a:ext cx="3040533" cy="738664"/>
          </a:xfrm>
          <a:prstGeom prst="rect">
            <a:avLst/>
          </a:prstGeom>
          <a:noFill/>
        </p:spPr>
        <p:txBody>
          <a:bodyPr wrap="square" rtlCol="0">
            <a:spAutoFit/>
          </a:bodyPr>
          <a:lstStyle/>
          <a:p>
            <a:r>
              <a:rPr lang="fr-FR" sz="1400" dirty="0" smtClean="0"/>
              <a:t>NUC 3:</a:t>
            </a:r>
          </a:p>
          <a:p>
            <a:endParaRPr lang="fr-FR" sz="1400" dirty="0"/>
          </a:p>
          <a:p>
            <a:r>
              <a:rPr lang="fr-FR" sz="1400" dirty="0" smtClean="0"/>
              <a:t>NUC+ : </a:t>
            </a:r>
            <a:endParaRPr lang="fr-FR" sz="1400" dirty="0"/>
          </a:p>
        </p:txBody>
      </p:sp>
      <p:sp>
        <p:nvSpPr>
          <p:cNvPr id="24" name="ZoneTexte 23"/>
          <p:cNvSpPr txBox="1"/>
          <p:nvPr/>
        </p:nvSpPr>
        <p:spPr>
          <a:xfrm flipH="1">
            <a:off x="7191704" y="4573985"/>
            <a:ext cx="410156" cy="369332"/>
          </a:xfrm>
          <a:prstGeom prst="rect">
            <a:avLst/>
          </a:prstGeom>
          <a:noFill/>
        </p:spPr>
        <p:txBody>
          <a:bodyPr wrap="square" rtlCol="0">
            <a:spAutoFit/>
          </a:bodyPr>
          <a:lstStyle/>
          <a:p>
            <a:r>
              <a:rPr lang="fr-FR" dirty="0"/>
              <a:t>2</a:t>
            </a:r>
          </a:p>
        </p:txBody>
      </p:sp>
    </p:spTree>
    <p:extLst>
      <p:ext uri="{BB962C8B-B14F-4D97-AF65-F5344CB8AC3E}">
        <p14:creationId xmlns:p14="http://schemas.microsoft.com/office/powerpoint/2010/main" val="706312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4" name="ZoneTexte 3"/>
          <p:cNvSpPr txBox="1"/>
          <p:nvPr/>
        </p:nvSpPr>
        <p:spPr>
          <a:xfrm>
            <a:off x="3092383" y="180442"/>
            <a:ext cx="4153188" cy="369332"/>
          </a:xfrm>
          <a:prstGeom prst="rect">
            <a:avLst/>
          </a:prstGeom>
          <a:noFill/>
        </p:spPr>
        <p:txBody>
          <a:bodyPr wrap="none" rtlCol="0">
            <a:spAutoFit/>
          </a:bodyPr>
          <a:lstStyle/>
          <a:p>
            <a:r>
              <a:rPr lang="fr-FR" dirty="0" smtClean="0"/>
              <a:t>1- Réflexion sur les contraintes physiques: </a:t>
            </a:r>
            <a:endParaRPr lang="fr-FR" dirty="0"/>
          </a:p>
        </p:txBody>
      </p:sp>
      <p:sp>
        <p:nvSpPr>
          <p:cNvPr id="6" name="ZoneTexte 5"/>
          <p:cNvSpPr txBox="1"/>
          <p:nvPr/>
        </p:nvSpPr>
        <p:spPr>
          <a:xfrm>
            <a:off x="323528" y="1190282"/>
            <a:ext cx="3998659" cy="646331"/>
          </a:xfrm>
          <a:prstGeom prst="rect">
            <a:avLst/>
          </a:prstGeom>
          <a:noFill/>
        </p:spPr>
        <p:txBody>
          <a:bodyPr wrap="none" rtlCol="0">
            <a:spAutoFit/>
          </a:bodyPr>
          <a:lstStyle/>
          <a:p>
            <a:r>
              <a:rPr lang="fr-FR" dirty="0" smtClean="0"/>
              <a:t>1E- </a:t>
            </a:r>
            <a:r>
              <a:rPr lang="fr-FR" dirty="0" smtClean="0">
                <a:solidFill>
                  <a:srgbClr val="FF0000"/>
                </a:solidFill>
              </a:rPr>
              <a:t>CAPACITE DE PRODUCTION DES SOLS</a:t>
            </a:r>
            <a:endParaRPr lang="fr-FR" u="sng" dirty="0">
              <a:solidFill>
                <a:srgbClr val="FF0000"/>
              </a:solidFill>
            </a:endParaRPr>
          </a:p>
          <a:p>
            <a:endParaRPr lang="fr-FR" u="sng" dirty="0">
              <a:solidFill>
                <a:srgbClr val="FF0000"/>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2227369953"/>
              </p:ext>
            </p:extLst>
          </p:nvPr>
        </p:nvGraphicFramePr>
        <p:xfrm>
          <a:off x="323528" y="1988840"/>
          <a:ext cx="8075885" cy="3188970"/>
        </p:xfrm>
        <a:graphic>
          <a:graphicData uri="http://schemas.openxmlformats.org/drawingml/2006/table">
            <a:tbl>
              <a:tblPr>
                <a:tableStyleId>{5C22544A-7EE6-4342-B048-85BDC9FD1C3A}</a:tableStyleId>
              </a:tblPr>
              <a:tblGrid>
                <a:gridCol w="8075885">
                  <a:extLst>
                    <a:ext uri="{9D8B030D-6E8A-4147-A177-3AD203B41FA5}">
                      <a16:colId xmlns:a16="http://schemas.microsoft.com/office/drawing/2014/main" val="1177775592"/>
                    </a:ext>
                  </a:extLst>
                </a:gridCol>
              </a:tblGrid>
              <a:tr h="190500">
                <a:tc>
                  <a:txBody>
                    <a:bodyPr/>
                    <a:lstStyle/>
                    <a:p>
                      <a:pPr algn="l" fontAlgn="b"/>
                      <a:r>
                        <a:rPr lang="fr-FR" sz="1400" u="none" strike="noStrike" dirty="0">
                          <a:solidFill>
                            <a:srgbClr val="FF0000"/>
                          </a:solidFill>
                          <a:effectLst/>
                        </a:rPr>
                        <a:t>Contextualisation (historique, cadre, définition, périmètre temporel et géographique)</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37809050"/>
                  </a:ext>
                </a:extLst>
              </a:tr>
              <a:tr h="314325">
                <a:tc>
                  <a:txBody>
                    <a:bodyPr/>
                    <a:lstStyle/>
                    <a:p>
                      <a:pPr algn="l" fontAlgn="b"/>
                      <a:r>
                        <a:rPr lang="fr-FR" sz="1400" u="none" strike="noStrike" dirty="0">
                          <a:effectLst/>
                        </a:rPr>
                        <a:t>Connaître l'évolution historique de l'agricultures et les raisons principales liées à ces changements</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11702875"/>
                  </a:ext>
                </a:extLst>
              </a:tr>
              <a:tr h="190500">
                <a:tc>
                  <a:txBody>
                    <a:bodyPr/>
                    <a:lstStyle/>
                    <a:p>
                      <a:pPr algn="l" fontAlgn="b"/>
                      <a:r>
                        <a:rPr lang="fr-FR" sz="1400" u="none" strike="noStrike" dirty="0">
                          <a:solidFill>
                            <a:srgbClr val="FF0000"/>
                          </a:solidFill>
                          <a:effectLst/>
                        </a:rPr>
                        <a:t>Mécanismes</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48658712"/>
                  </a:ext>
                </a:extLst>
              </a:tr>
              <a:tr h="190500">
                <a:tc>
                  <a:txBody>
                    <a:bodyPr/>
                    <a:lstStyle/>
                    <a:p>
                      <a:pPr algn="l" fontAlgn="b"/>
                      <a:r>
                        <a:rPr lang="fr-FR" sz="1400" u="none" strike="noStrike" dirty="0">
                          <a:effectLst/>
                        </a:rPr>
                        <a:t>Agronomie (marché agricole, système agro-alimentaire, économie de l'agriculture, etc.)</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01133963"/>
                  </a:ext>
                </a:extLst>
              </a:tr>
              <a:tr h="190500">
                <a:tc>
                  <a:txBody>
                    <a:bodyPr/>
                    <a:lstStyle/>
                    <a:p>
                      <a:pPr algn="l" fontAlgn="b"/>
                      <a:r>
                        <a:rPr lang="fr-FR" sz="1400" u="none" strike="noStrike" dirty="0">
                          <a:effectLst/>
                        </a:rPr>
                        <a:t>Relations, interactions</a:t>
                      </a:r>
                      <a:endParaRPr lang="fr-FR"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72667188"/>
                  </a:ext>
                </a:extLst>
              </a:tr>
              <a:tr h="314325">
                <a:tc>
                  <a:txBody>
                    <a:bodyPr/>
                    <a:lstStyle/>
                    <a:p>
                      <a:pPr algn="l" fontAlgn="b"/>
                      <a:r>
                        <a:rPr lang="fr-FR" sz="1400" u="none" strike="noStrike" dirty="0">
                          <a:effectLst/>
                        </a:rPr>
                        <a:t>Connaître les relations principales entre le systèmes de production agricole et le système alimentaire (efficacité, inégalité, chaînes, acteurs, etc.)</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37575371"/>
                  </a:ext>
                </a:extLst>
              </a:tr>
              <a:tr h="190500">
                <a:tc>
                  <a:txBody>
                    <a:bodyPr/>
                    <a:lstStyle/>
                    <a:p>
                      <a:pPr algn="l" fontAlgn="b"/>
                      <a:r>
                        <a:rPr lang="fr-FR" sz="1400" u="none" strike="noStrike" dirty="0">
                          <a:solidFill>
                            <a:srgbClr val="FF0000"/>
                          </a:solidFill>
                          <a:effectLst/>
                        </a:rPr>
                        <a:t>Risques et limites</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53503483"/>
                  </a:ext>
                </a:extLst>
              </a:tr>
              <a:tr h="190500">
                <a:tc>
                  <a:txBody>
                    <a:bodyPr/>
                    <a:lstStyle/>
                    <a:p>
                      <a:pPr algn="l" fontAlgn="b"/>
                      <a:r>
                        <a:rPr lang="fr-FR" sz="1400" u="none" strike="noStrike" dirty="0">
                          <a:effectLst/>
                        </a:rPr>
                        <a:t>Connaître la notion de précarité alimentaire</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99074995"/>
                  </a:ext>
                </a:extLst>
              </a:tr>
              <a:tr h="190500">
                <a:tc>
                  <a:txBody>
                    <a:bodyPr/>
                    <a:lstStyle/>
                    <a:p>
                      <a:pPr algn="l" fontAlgn="b"/>
                      <a:r>
                        <a:rPr lang="fr-FR" sz="1400" u="none" strike="noStrike" dirty="0">
                          <a:solidFill>
                            <a:srgbClr val="FF0000"/>
                          </a:solidFill>
                          <a:effectLst/>
                        </a:rPr>
                        <a:t>Perspectives (solutions, prospectives, etc.)</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23707698"/>
                  </a:ext>
                </a:extLst>
              </a:tr>
              <a:tr h="314325">
                <a:tc>
                  <a:txBody>
                    <a:bodyPr/>
                    <a:lstStyle/>
                    <a:p>
                      <a:pPr algn="l" fontAlgn="b"/>
                      <a:r>
                        <a:rPr lang="fr-FR" sz="1400" u="none" strike="noStrike" dirty="0">
                          <a:effectLst/>
                        </a:rPr>
                        <a:t>Connaître différents propositions d'évolution du système alimentaire (ex. sécurité sociale de l'alimentation)</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9917064"/>
                  </a:ext>
                </a:extLst>
              </a:tr>
              <a:tr h="190500">
                <a:tc>
                  <a:txBody>
                    <a:bodyPr/>
                    <a:lstStyle/>
                    <a:p>
                      <a:pPr algn="l" fontAlgn="b"/>
                      <a:r>
                        <a:rPr lang="fr-FR" sz="1400" u="none" strike="noStrike" dirty="0">
                          <a:effectLst/>
                        </a:rPr>
                        <a:t>Alimentation</a:t>
                      </a:r>
                      <a:endParaRPr lang="fr-FR" sz="1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83788870"/>
                  </a:ext>
                </a:extLst>
              </a:tr>
              <a:tr h="314325">
                <a:tc>
                  <a:txBody>
                    <a:bodyPr/>
                    <a:lstStyle/>
                    <a:p>
                      <a:pPr algn="l" fontAlgn="b"/>
                      <a:r>
                        <a:rPr lang="fr-FR" sz="1400" u="none" strike="noStrike" dirty="0">
                          <a:effectLst/>
                        </a:rPr>
                        <a:t>Connaître les principaux enjeux liés à l'alimentation et à son accès à différentes échelles et dans différentes régions du monde</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8982713"/>
                  </a:ext>
                </a:extLst>
              </a:tr>
            </a:tbl>
          </a:graphicData>
        </a:graphic>
      </p:graphicFrame>
    </p:spTree>
    <p:extLst>
      <p:ext uri="{BB962C8B-B14F-4D97-AF65-F5344CB8AC3E}">
        <p14:creationId xmlns:p14="http://schemas.microsoft.com/office/powerpoint/2010/main" val="389547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4" name="ZoneTexte 3"/>
          <p:cNvSpPr txBox="1"/>
          <p:nvPr/>
        </p:nvSpPr>
        <p:spPr>
          <a:xfrm>
            <a:off x="2721030" y="513696"/>
            <a:ext cx="4153188" cy="369332"/>
          </a:xfrm>
          <a:prstGeom prst="rect">
            <a:avLst/>
          </a:prstGeom>
          <a:noFill/>
        </p:spPr>
        <p:txBody>
          <a:bodyPr wrap="none" rtlCol="0">
            <a:spAutoFit/>
          </a:bodyPr>
          <a:lstStyle/>
          <a:p>
            <a:r>
              <a:rPr lang="fr-FR" dirty="0" smtClean="0"/>
              <a:t>1- Réflexion sur les contraintes physiques: </a:t>
            </a:r>
            <a:endParaRPr lang="fr-FR" dirty="0"/>
          </a:p>
        </p:txBody>
      </p:sp>
      <p:sp>
        <p:nvSpPr>
          <p:cNvPr id="6" name="ZoneTexte 5"/>
          <p:cNvSpPr txBox="1"/>
          <p:nvPr/>
        </p:nvSpPr>
        <p:spPr>
          <a:xfrm>
            <a:off x="187600" y="1333237"/>
            <a:ext cx="3998659" cy="646331"/>
          </a:xfrm>
          <a:prstGeom prst="rect">
            <a:avLst/>
          </a:prstGeom>
          <a:noFill/>
        </p:spPr>
        <p:txBody>
          <a:bodyPr wrap="none" rtlCol="0">
            <a:spAutoFit/>
          </a:bodyPr>
          <a:lstStyle/>
          <a:p>
            <a:r>
              <a:rPr lang="fr-FR" dirty="0" smtClean="0"/>
              <a:t>1E- </a:t>
            </a:r>
            <a:r>
              <a:rPr lang="fr-FR" dirty="0" smtClean="0">
                <a:solidFill>
                  <a:srgbClr val="FF0000"/>
                </a:solidFill>
              </a:rPr>
              <a:t>CAPACITE DE PRODUCTION DES SOLS</a:t>
            </a:r>
            <a:endParaRPr lang="fr-FR" u="sng" dirty="0">
              <a:solidFill>
                <a:srgbClr val="FF0000"/>
              </a:solidFill>
            </a:endParaRPr>
          </a:p>
          <a:p>
            <a:endParaRPr lang="fr-FR" u="sng" dirty="0">
              <a:solidFill>
                <a:srgbClr val="FF0000"/>
              </a:solidFill>
            </a:endParaRPr>
          </a:p>
        </p:txBody>
      </p:sp>
      <p:sp>
        <p:nvSpPr>
          <p:cNvPr id="9" name="ZoneTexte 8"/>
          <p:cNvSpPr txBox="1"/>
          <p:nvPr/>
        </p:nvSpPr>
        <p:spPr>
          <a:xfrm>
            <a:off x="4186259" y="1327655"/>
            <a:ext cx="3593934" cy="369332"/>
          </a:xfrm>
          <a:prstGeom prst="rect">
            <a:avLst/>
          </a:prstGeom>
          <a:noFill/>
        </p:spPr>
        <p:txBody>
          <a:bodyPr wrap="square" rtlCol="0">
            <a:spAutoFit/>
          </a:bodyPr>
          <a:lstStyle/>
          <a:p>
            <a:r>
              <a:rPr lang="fr-FR" dirty="0" smtClean="0"/>
              <a:t>(Pas abordé dans le sondage PIE) </a:t>
            </a:r>
            <a:endParaRPr lang="fr-FR" dirty="0"/>
          </a:p>
        </p:txBody>
      </p:sp>
      <p:sp>
        <p:nvSpPr>
          <p:cNvPr id="17" name="ZoneTexte 16"/>
          <p:cNvSpPr txBox="1"/>
          <p:nvPr/>
        </p:nvSpPr>
        <p:spPr>
          <a:xfrm>
            <a:off x="235541" y="1921771"/>
            <a:ext cx="2485489" cy="369332"/>
          </a:xfrm>
          <a:prstGeom prst="rect">
            <a:avLst/>
          </a:prstGeom>
          <a:noFill/>
        </p:spPr>
        <p:txBody>
          <a:bodyPr wrap="none" rtlCol="0">
            <a:spAutoFit/>
          </a:bodyPr>
          <a:lstStyle/>
          <a:p>
            <a:r>
              <a:rPr lang="fr-FR" u="sng" dirty="0" smtClean="0"/>
              <a:t>Bilan CFI (hors sondage) </a:t>
            </a:r>
            <a:endParaRPr lang="fr-FR" u="sng" dirty="0"/>
          </a:p>
        </p:txBody>
      </p:sp>
      <p:sp>
        <p:nvSpPr>
          <p:cNvPr id="20" name="ZoneTexte 19"/>
          <p:cNvSpPr txBox="1"/>
          <p:nvPr/>
        </p:nvSpPr>
        <p:spPr>
          <a:xfrm flipH="1">
            <a:off x="242103" y="2600681"/>
            <a:ext cx="4566034" cy="369332"/>
          </a:xfrm>
          <a:prstGeom prst="rect">
            <a:avLst/>
          </a:prstGeom>
          <a:noFill/>
        </p:spPr>
        <p:txBody>
          <a:bodyPr wrap="square" rtlCol="0">
            <a:spAutoFit/>
          </a:bodyPr>
          <a:lstStyle/>
          <a:p>
            <a:r>
              <a:rPr lang="fr-FR" dirty="0" smtClean="0"/>
              <a:t>ENV : Description d’un Sol (</a:t>
            </a:r>
            <a:r>
              <a:rPr lang="fr-FR" dirty="0" err="1" smtClean="0"/>
              <a:t>Unilassale</a:t>
            </a:r>
            <a:r>
              <a:rPr lang="fr-FR" dirty="0" smtClean="0"/>
              <a:t>) </a:t>
            </a:r>
            <a:endParaRPr lang="fr-FR" dirty="0"/>
          </a:p>
        </p:txBody>
      </p:sp>
      <p:sp>
        <p:nvSpPr>
          <p:cNvPr id="21" name="ZoneTexte 20"/>
          <p:cNvSpPr txBox="1"/>
          <p:nvPr/>
        </p:nvSpPr>
        <p:spPr>
          <a:xfrm>
            <a:off x="6749960" y="1854037"/>
            <a:ext cx="1269450" cy="369332"/>
          </a:xfrm>
          <a:prstGeom prst="rect">
            <a:avLst/>
          </a:prstGeom>
          <a:noFill/>
        </p:spPr>
        <p:txBody>
          <a:bodyPr wrap="none" rtlCol="0">
            <a:spAutoFit/>
          </a:bodyPr>
          <a:lstStyle/>
          <a:p>
            <a:r>
              <a:rPr lang="fr-FR" dirty="0" smtClean="0"/>
              <a:t>Réf. citoyen</a:t>
            </a:r>
            <a:endParaRPr lang="fr-FR" dirty="0"/>
          </a:p>
        </p:txBody>
      </p:sp>
      <p:cxnSp>
        <p:nvCxnSpPr>
          <p:cNvPr id="22" name="Connecteur droit 21"/>
          <p:cNvCxnSpPr/>
          <p:nvPr/>
        </p:nvCxnSpPr>
        <p:spPr>
          <a:xfrm>
            <a:off x="343355" y="2440496"/>
            <a:ext cx="79504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205534" y="1872262"/>
            <a:ext cx="0" cy="1858133"/>
          </a:xfrm>
          <a:prstGeom prst="line">
            <a:avLst/>
          </a:prstGeom>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flipH="1">
            <a:off x="7096777" y="2740480"/>
            <a:ext cx="410156" cy="369332"/>
          </a:xfrm>
          <a:prstGeom prst="rect">
            <a:avLst/>
          </a:prstGeom>
          <a:noFill/>
        </p:spPr>
        <p:txBody>
          <a:bodyPr wrap="square" rtlCol="0">
            <a:spAutoFit/>
          </a:bodyPr>
          <a:lstStyle/>
          <a:p>
            <a:r>
              <a:rPr lang="fr-FR" dirty="0"/>
              <a:t>2</a:t>
            </a:r>
          </a:p>
        </p:txBody>
      </p:sp>
      <p:sp>
        <p:nvSpPr>
          <p:cNvPr id="2" name="Flèche droite 1"/>
          <p:cNvSpPr/>
          <p:nvPr/>
        </p:nvSpPr>
        <p:spPr>
          <a:xfrm>
            <a:off x="611560" y="4005064"/>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1034434" y="3863976"/>
            <a:ext cx="4466031" cy="923330"/>
          </a:xfrm>
          <a:prstGeom prst="rect">
            <a:avLst/>
          </a:prstGeom>
          <a:noFill/>
        </p:spPr>
        <p:txBody>
          <a:bodyPr wrap="none" rtlCol="0">
            <a:spAutoFit/>
          </a:bodyPr>
          <a:lstStyle/>
          <a:p>
            <a:r>
              <a:rPr lang="fr-FR" dirty="0" smtClean="0"/>
              <a:t>Pour aller plus loin ? : </a:t>
            </a:r>
          </a:p>
          <a:p>
            <a:pPr marL="285750" indent="-285750">
              <a:buFontTx/>
              <a:buChar char="-"/>
            </a:pPr>
            <a:r>
              <a:rPr lang="fr-FR" dirty="0" smtClean="0"/>
              <a:t>Augmenter la collaboration avec </a:t>
            </a:r>
            <a:r>
              <a:rPr lang="fr-FR" dirty="0" err="1" smtClean="0"/>
              <a:t>Unilasalle</a:t>
            </a:r>
            <a:endParaRPr lang="fr-FR" dirty="0" smtClean="0"/>
          </a:p>
          <a:p>
            <a:pPr marL="285750" indent="-285750">
              <a:buFontTx/>
              <a:buChar char="-"/>
            </a:pPr>
            <a:r>
              <a:rPr lang="fr-FR" dirty="0"/>
              <a:t>?</a:t>
            </a:r>
          </a:p>
        </p:txBody>
      </p:sp>
    </p:spTree>
    <p:extLst>
      <p:ext uri="{BB962C8B-B14F-4D97-AF65-F5344CB8AC3E}">
        <p14:creationId xmlns:p14="http://schemas.microsoft.com/office/powerpoint/2010/main" val="2350086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30883" y="2329973"/>
            <a:ext cx="6992145" cy="1881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12966" y="323775"/>
            <a:ext cx="8640960" cy="1728192"/>
          </a:xfrm>
        </p:spPr>
        <p:txBody>
          <a:bodyPr>
            <a:normAutofit/>
          </a:bodyPr>
          <a:lstStyle/>
          <a:p>
            <a:r>
              <a:rPr lang="fr-FR" sz="3200" b="1" dirty="0" smtClean="0">
                <a:solidFill>
                  <a:srgbClr val="FF0000"/>
                </a:solidFill>
              </a:rPr>
              <a:t>PROJET CLIMASUP</a:t>
            </a:r>
            <a:endParaRPr lang="fr-FR" sz="3200" dirty="0">
              <a:solidFill>
                <a:srgbClr val="FF00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312" y="72373"/>
            <a:ext cx="1728192" cy="1063503"/>
          </a:xfrm>
          <a:prstGeom prst="rect">
            <a:avLst/>
          </a:prstGeom>
        </p:spPr>
      </p:pic>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6" name="Rectangle 5"/>
          <p:cNvSpPr/>
          <p:nvPr/>
        </p:nvSpPr>
        <p:spPr>
          <a:xfrm>
            <a:off x="930883" y="1308945"/>
            <a:ext cx="6879796" cy="1323439"/>
          </a:xfrm>
          <a:prstGeom prst="rect">
            <a:avLst/>
          </a:prstGeom>
        </p:spPr>
        <p:txBody>
          <a:bodyPr wrap="square">
            <a:spAutoFit/>
          </a:bodyPr>
          <a:lstStyle/>
          <a:p>
            <a:pPr algn="ctr"/>
            <a:r>
              <a:rPr lang="fr-FR" sz="2800" b="1" dirty="0" smtClean="0">
                <a:solidFill>
                  <a:srgbClr val="FF0000"/>
                </a:solidFill>
              </a:rPr>
              <a:t> </a:t>
            </a:r>
            <a:r>
              <a:rPr lang="fr-FR" sz="2400" b="1" dirty="0">
                <a:solidFill>
                  <a:srgbClr val="FF0000"/>
                </a:solidFill>
              </a:rPr>
              <a:t>« Intégrer les enjeux climat-énergie  dans les formations du Groupe INSA » </a:t>
            </a:r>
            <a:endParaRPr lang="fr-FR" sz="2400" b="1" dirty="0" smtClean="0">
              <a:solidFill>
                <a:srgbClr val="FF0000"/>
              </a:solidFill>
            </a:endParaRPr>
          </a:p>
          <a:p>
            <a:pPr algn="ctr"/>
            <a:r>
              <a:rPr lang="fr-FR" sz="2800" b="1" dirty="0" smtClean="0">
                <a:solidFill>
                  <a:srgbClr val="FF0000"/>
                </a:solidFill>
              </a:rPr>
              <a:t> </a:t>
            </a:r>
            <a:endParaRPr lang="fr-FR" sz="2800" b="1" dirty="0">
              <a:solidFill>
                <a:srgbClr val="92D050"/>
              </a:solidFill>
            </a:endParaRPr>
          </a:p>
        </p:txBody>
      </p:sp>
      <p:sp>
        <p:nvSpPr>
          <p:cNvPr id="15" name="Rectangle 14"/>
          <p:cNvSpPr/>
          <p:nvPr/>
        </p:nvSpPr>
        <p:spPr>
          <a:xfrm>
            <a:off x="1328697" y="2987534"/>
            <a:ext cx="6084168" cy="1200329"/>
          </a:xfrm>
          <a:prstGeom prst="rect">
            <a:avLst/>
          </a:prstGeom>
        </p:spPr>
        <p:txBody>
          <a:bodyPr wrap="square">
            <a:spAutoFit/>
          </a:bodyPr>
          <a:lstStyle/>
          <a:p>
            <a:pPr algn="just"/>
            <a:r>
              <a:rPr lang="fr-FR" dirty="0" smtClean="0"/>
              <a:t>Initier </a:t>
            </a:r>
            <a:r>
              <a:rPr lang="fr-FR" dirty="0"/>
              <a:t>un travail d’intégration de la problématique climat-énergie, au cœur des enjeux de développement durable, dans ses enseignements sur l’ensemble du parcours de formation. </a:t>
            </a:r>
          </a:p>
          <a:p>
            <a:pPr algn="just"/>
            <a:r>
              <a:rPr lang="fr-FR" dirty="0"/>
              <a:t> </a:t>
            </a:r>
          </a:p>
        </p:txBody>
      </p:sp>
      <p:sp>
        <p:nvSpPr>
          <p:cNvPr id="17" name="Rectangle 16"/>
          <p:cNvSpPr/>
          <p:nvPr/>
        </p:nvSpPr>
        <p:spPr>
          <a:xfrm>
            <a:off x="179512" y="4459710"/>
            <a:ext cx="8712968" cy="2031325"/>
          </a:xfrm>
          <a:prstGeom prst="rect">
            <a:avLst/>
          </a:prstGeom>
        </p:spPr>
        <p:txBody>
          <a:bodyPr wrap="square">
            <a:spAutoFit/>
          </a:bodyPr>
          <a:lstStyle/>
          <a:p>
            <a:r>
              <a:rPr lang="fr-FR" b="1" u="sng" dirty="0" smtClean="0"/>
              <a:t>ATOUTS de la FORMATION d’INGENIEUR </a:t>
            </a:r>
            <a:r>
              <a:rPr lang="fr-FR" dirty="0" smtClean="0"/>
              <a:t>: Les </a:t>
            </a:r>
            <a:r>
              <a:rPr lang="fr-FR" dirty="0"/>
              <a:t>enseignements sur les enjeux climat-énergie sont plus nombreux dans la formation de l’ingénieur que dans les autres, de par le caractère central de ces sujets dans la filière. </a:t>
            </a:r>
            <a:endParaRPr lang="fr-FR" dirty="0" smtClean="0"/>
          </a:p>
          <a:p>
            <a:endParaRPr lang="fr-FR" dirty="0"/>
          </a:p>
          <a:p>
            <a:r>
              <a:rPr lang="fr-FR" b="1" u="sng" dirty="0" smtClean="0"/>
              <a:t>FAIBLESSE</a:t>
            </a:r>
            <a:r>
              <a:rPr lang="fr-FR" dirty="0" smtClean="0"/>
              <a:t>: Ces </a:t>
            </a:r>
            <a:r>
              <a:rPr lang="fr-FR" dirty="0"/>
              <a:t>enseignements sont très souvent l’apanage des formations spécialisées (ingénieur environnement…), ou bien disponibles en option. Ils sont trop peu souvent présents dans le tronc commun.</a:t>
            </a:r>
          </a:p>
        </p:txBody>
      </p:sp>
      <p:sp>
        <p:nvSpPr>
          <p:cNvPr id="23" name="Titre 1"/>
          <p:cNvSpPr txBox="1">
            <a:spLocks/>
          </p:cNvSpPr>
          <p:nvPr/>
        </p:nvSpPr>
        <p:spPr>
          <a:xfrm>
            <a:off x="-112966" y="294811"/>
            <a:ext cx="8640960" cy="17281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200" dirty="0">
              <a:solidFill>
                <a:srgbClr val="FF0000"/>
              </a:solidFill>
            </a:endParaRPr>
          </a:p>
        </p:txBody>
      </p:sp>
      <p:sp>
        <p:nvSpPr>
          <p:cNvPr id="25" name="Rectangle 24"/>
          <p:cNvSpPr/>
          <p:nvPr/>
        </p:nvSpPr>
        <p:spPr>
          <a:xfrm>
            <a:off x="1176821" y="2464314"/>
            <a:ext cx="2176493" cy="523220"/>
          </a:xfrm>
          <a:prstGeom prst="rect">
            <a:avLst/>
          </a:prstGeom>
        </p:spPr>
        <p:txBody>
          <a:bodyPr wrap="none">
            <a:spAutoFit/>
          </a:bodyPr>
          <a:lstStyle/>
          <a:p>
            <a:r>
              <a:rPr lang="fr-FR" sz="2800" b="1" dirty="0">
                <a:solidFill>
                  <a:srgbClr val="FF0000"/>
                </a:solidFill>
              </a:rPr>
              <a:t>Groupe INSA </a:t>
            </a:r>
            <a:endParaRPr lang="fr-FR" sz="2800" dirty="0"/>
          </a:p>
        </p:txBody>
      </p:sp>
      <p:sp>
        <p:nvSpPr>
          <p:cNvPr id="26" name="Rectangle 25"/>
          <p:cNvSpPr/>
          <p:nvPr/>
        </p:nvSpPr>
        <p:spPr>
          <a:xfrm>
            <a:off x="4485949" y="2464314"/>
            <a:ext cx="3539046" cy="523220"/>
          </a:xfrm>
          <a:prstGeom prst="rect">
            <a:avLst/>
          </a:prstGeom>
        </p:spPr>
        <p:txBody>
          <a:bodyPr wrap="none">
            <a:spAutoFit/>
          </a:bodyPr>
          <a:lstStyle/>
          <a:p>
            <a:r>
              <a:rPr lang="fr-FR" sz="2800" b="1" dirty="0">
                <a:solidFill>
                  <a:srgbClr val="92D050"/>
                </a:solidFill>
              </a:rPr>
              <a:t>The Shift Project Note </a:t>
            </a:r>
            <a:endParaRPr lang="fr-FR" sz="2800" dirty="0"/>
          </a:p>
        </p:txBody>
      </p:sp>
      <p:sp>
        <p:nvSpPr>
          <p:cNvPr id="27" name="Flèche droite 26"/>
          <p:cNvSpPr/>
          <p:nvPr/>
        </p:nvSpPr>
        <p:spPr>
          <a:xfrm>
            <a:off x="3888573" y="2612116"/>
            <a:ext cx="526405" cy="245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droite 29"/>
          <p:cNvSpPr/>
          <p:nvPr/>
        </p:nvSpPr>
        <p:spPr>
          <a:xfrm rot="10800000">
            <a:off x="3353315" y="2617058"/>
            <a:ext cx="520739" cy="242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6343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221919" y="1008022"/>
            <a:ext cx="4801186" cy="2308324"/>
          </a:xfrm>
          <a:prstGeom prst="rect">
            <a:avLst/>
          </a:prstGeom>
          <a:noFill/>
        </p:spPr>
        <p:txBody>
          <a:bodyPr wrap="none" rtlCol="0">
            <a:spAutoFit/>
          </a:bodyPr>
          <a:lstStyle/>
          <a:p>
            <a:r>
              <a:rPr lang="fr-FR" u="sng" dirty="0"/>
              <a:t>T</a:t>
            </a:r>
            <a:r>
              <a:rPr lang="fr-FR" u="sng" dirty="0" smtClean="0"/>
              <a:t>raitement du référentiel dans la formation CFI ?:</a:t>
            </a:r>
          </a:p>
          <a:p>
            <a:endParaRPr lang="fr-FR" u="sng" dirty="0"/>
          </a:p>
          <a:p>
            <a:r>
              <a:rPr lang="fr-FR" u="sng" dirty="0" smtClean="0">
                <a:solidFill>
                  <a:schemeClr val="bg1">
                    <a:lumMod val="65000"/>
                  </a:schemeClr>
                </a:solidFill>
              </a:rPr>
              <a:t>1/ Les contraintes physiques:</a:t>
            </a:r>
          </a:p>
          <a:p>
            <a:r>
              <a:rPr lang="fr-FR" dirty="0" smtClean="0">
                <a:solidFill>
                  <a:schemeClr val="bg1">
                    <a:lumMod val="65000"/>
                  </a:schemeClr>
                </a:solidFill>
              </a:rPr>
              <a:t>1A- Approvisionnement énergétique</a:t>
            </a:r>
          </a:p>
          <a:p>
            <a:r>
              <a:rPr lang="fr-FR" dirty="0" smtClean="0">
                <a:solidFill>
                  <a:schemeClr val="bg1">
                    <a:lumMod val="65000"/>
                  </a:schemeClr>
                </a:solidFill>
              </a:rPr>
              <a:t>1B- Changement climatique</a:t>
            </a:r>
          </a:p>
          <a:p>
            <a:r>
              <a:rPr lang="fr-FR" dirty="0" smtClean="0">
                <a:solidFill>
                  <a:schemeClr val="bg1">
                    <a:lumMod val="65000"/>
                  </a:schemeClr>
                </a:solidFill>
              </a:rPr>
              <a:t>1C- Epuisement des ressources</a:t>
            </a:r>
          </a:p>
          <a:p>
            <a:r>
              <a:rPr lang="fr-FR" dirty="0" smtClean="0">
                <a:solidFill>
                  <a:schemeClr val="bg1">
                    <a:lumMod val="65000"/>
                  </a:schemeClr>
                </a:solidFill>
              </a:rPr>
              <a:t>1D- Effondrement de la biodiversité</a:t>
            </a:r>
          </a:p>
          <a:p>
            <a:r>
              <a:rPr lang="fr-FR" dirty="0" smtClean="0">
                <a:solidFill>
                  <a:schemeClr val="bg1">
                    <a:lumMod val="65000"/>
                  </a:schemeClr>
                </a:solidFill>
              </a:rPr>
              <a:t>1E- Capacité de production alimentaire des sols</a:t>
            </a:r>
            <a:endParaRPr lang="fr-FR" dirty="0">
              <a:solidFill>
                <a:schemeClr val="bg1">
                  <a:lumMod val="65000"/>
                </a:schemeClr>
              </a:solidFill>
            </a:endParaRPr>
          </a:p>
        </p:txBody>
      </p:sp>
      <p:sp>
        <p:nvSpPr>
          <p:cNvPr id="3" name="ZoneTexte 2"/>
          <p:cNvSpPr txBox="1"/>
          <p:nvPr/>
        </p:nvSpPr>
        <p:spPr>
          <a:xfrm>
            <a:off x="221919" y="5013176"/>
            <a:ext cx="7679346" cy="1477328"/>
          </a:xfrm>
          <a:prstGeom prst="rect">
            <a:avLst/>
          </a:prstGeom>
          <a:noFill/>
        </p:spPr>
        <p:txBody>
          <a:bodyPr wrap="none" rtlCol="0">
            <a:spAutoFit/>
          </a:bodyPr>
          <a:lstStyle/>
          <a:p>
            <a:r>
              <a:rPr lang="fr-FR" u="sng" dirty="0" smtClean="0">
                <a:solidFill>
                  <a:schemeClr val="bg1">
                    <a:lumMod val="65000"/>
                  </a:schemeClr>
                </a:solidFill>
              </a:rPr>
              <a:t>3/ Réflexion sur l’ingénieur citoyen:</a:t>
            </a:r>
          </a:p>
          <a:p>
            <a:r>
              <a:rPr lang="fr-FR" dirty="0" smtClean="0">
                <a:solidFill>
                  <a:schemeClr val="bg1">
                    <a:lumMod val="65000"/>
                  </a:schemeClr>
                </a:solidFill>
              </a:rPr>
              <a:t>2A - Approche systémique</a:t>
            </a:r>
          </a:p>
          <a:p>
            <a:r>
              <a:rPr lang="fr-FR" dirty="0" smtClean="0">
                <a:solidFill>
                  <a:schemeClr val="bg1">
                    <a:lumMod val="65000"/>
                  </a:schemeClr>
                </a:solidFill>
              </a:rPr>
              <a:t>2B-  Approche historique</a:t>
            </a:r>
          </a:p>
          <a:p>
            <a:r>
              <a:rPr lang="fr-FR" dirty="0" smtClean="0">
                <a:solidFill>
                  <a:schemeClr val="bg1">
                    <a:lumMod val="65000"/>
                  </a:schemeClr>
                </a:solidFill>
              </a:rPr>
              <a:t>2C-  Mobiliser les sciences et techniques (non-neutralité et dimension politique)</a:t>
            </a:r>
          </a:p>
          <a:p>
            <a:r>
              <a:rPr lang="fr-FR" dirty="0" smtClean="0">
                <a:solidFill>
                  <a:schemeClr val="bg1">
                    <a:lumMod val="65000"/>
                  </a:schemeClr>
                </a:solidFill>
              </a:rPr>
              <a:t>2D- Définir une stratégie soutenable à son niveau et avec un esprit critique</a:t>
            </a:r>
            <a:endParaRPr lang="fr-FR" dirty="0">
              <a:solidFill>
                <a:schemeClr val="bg1">
                  <a:lumMod val="65000"/>
                </a:schemeClr>
              </a:solidFill>
            </a:endParaRPr>
          </a:p>
        </p:txBody>
      </p:sp>
      <p:sp>
        <p:nvSpPr>
          <p:cNvPr id="4" name="Rectangle 3"/>
          <p:cNvSpPr/>
          <p:nvPr/>
        </p:nvSpPr>
        <p:spPr>
          <a:xfrm>
            <a:off x="255874" y="3337306"/>
            <a:ext cx="5700292" cy="1477328"/>
          </a:xfrm>
          <a:prstGeom prst="rect">
            <a:avLst/>
          </a:prstGeom>
        </p:spPr>
        <p:txBody>
          <a:bodyPr wrap="square">
            <a:spAutoFit/>
          </a:bodyPr>
          <a:lstStyle/>
          <a:p>
            <a:r>
              <a:rPr lang="fr-FR" u="sng" dirty="0" smtClean="0"/>
              <a:t>2/ Moyens institutionnels et techniques:</a:t>
            </a:r>
            <a:endParaRPr lang="fr-FR" u="sng" dirty="0"/>
          </a:p>
          <a:p>
            <a:r>
              <a:rPr lang="fr-FR" dirty="0" smtClean="0"/>
              <a:t>2A- Modèle de gouvernance</a:t>
            </a:r>
            <a:endParaRPr lang="fr-FR" dirty="0"/>
          </a:p>
          <a:p>
            <a:r>
              <a:rPr lang="fr-FR" dirty="0" smtClean="0"/>
              <a:t>2B- Système industriel</a:t>
            </a:r>
            <a:endParaRPr lang="fr-FR" dirty="0"/>
          </a:p>
          <a:p>
            <a:r>
              <a:rPr lang="fr-FR" dirty="0" smtClean="0"/>
              <a:t>2C- Systèmes économiques et financiers</a:t>
            </a:r>
            <a:endParaRPr lang="fr-FR" dirty="0"/>
          </a:p>
          <a:p>
            <a:r>
              <a:rPr lang="fr-FR" dirty="0" smtClean="0"/>
              <a:t>2D- Outils de l’ingénieur</a:t>
            </a:r>
            <a:endParaRPr lang="fr-FR" dirty="0"/>
          </a:p>
        </p:txBody>
      </p:sp>
    </p:spTree>
    <p:extLst>
      <p:ext uri="{BB962C8B-B14F-4D97-AF65-F5344CB8AC3E}">
        <p14:creationId xmlns:p14="http://schemas.microsoft.com/office/powerpoint/2010/main" val="2057574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410708724"/>
              </p:ext>
            </p:extLst>
          </p:nvPr>
        </p:nvGraphicFramePr>
        <p:xfrm>
          <a:off x="166156" y="1064633"/>
          <a:ext cx="8550794" cy="3496344"/>
        </p:xfrm>
        <a:graphic>
          <a:graphicData uri="http://schemas.openxmlformats.org/drawingml/2006/table">
            <a:tbl>
              <a:tblPr>
                <a:tableStyleId>{5C22544A-7EE6-4342-B048-85BDC9FD1C3A}</a:tableStyleId>
              </a:tblPr>
              <a:tblGrid>
                <a:gridCol w="8550794">
                  <a:extLst>
                    <a:ext uri="{9D8B030D-6E8A-4147-A177-3AD203B41FA5}">
                      <a16:colId xmlns:a16="http://schemas.microsoft.com/office/drawing/2014/main" val="3653724606"/>
                    </a:ext>
                  </a:extLst>
                </a:gridCol>
              </a:tblGrid>
              <a:tr h="194719">
                <a:tc>
                  <a:txBody>
                    <a:bodyPr/>
                    <a:lstStyle/>
                    <a:p>
                      <a:pPr algn="l" fontAlgn="b"/>
                      <a:r>
                        <a:rPr lang="fr-FR" sz="1400" b="1" u="none" strike="noStrike" dirty="0">
                          <a:solidFill>
                            <a:srgbClr val="FF0000"/>
                          </a:solidFill>
                          <a:effectLst/>
                        </a:rPr>
                        <a:t>Modèles de gouvernance</a:t>
                      </a:r>
                      <a:endParaRPr lang="fr-FR" sz="14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68012317"/>
                  </a:ext>
                </a:extLst>
              </a:tr>
              <a:tr h="333804">
                <a:tc>
                  <a:txBody>
                    <a:bodyPr/>
                    <a:lstStyle/>
                    <a:p>
                      <a:pPr algn="l" fontAlgn="b"/>
                      <a:r>
                        <a:rPr lang="fr-FR" sz="1200" u="none" strike="noStrike" dirty="0">
                          <a:solidFill>
                            <a:srgbClr val="FF0000"/>
                          </a:solidFill>
                          <a:effectLst/>
                        </a:rPr>
                        <a:t>Contextualisation (historique, cadre, définition, périmètre temporel et géographique)</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2608892"/>
                  </a:ext>
                </a:extLst>
              </a:tr>
              <a:tr h="333804">
                <a:tc>
                  <a:txBody>
                    <a:bodyPr/>
                    <a:lstStyle/>
                    <a:p>
                      <a:pPr algn="l" fontAlgn="b"/>
                      <a:r>
                        <a:rPr lang="fr-FR" sz="1200" u="none" strike="noStrike" dirty="0">
                          <a:effectLst/>
                        </a:rPr>
                        <a:t>Connaître les institutions décisionnelles aux différents échelons territoriaux et dans les autres pays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44410210"/>
                  </a:ext>
                </a:extLst>
              </a:tr>
              <a:tr h="333804">
                <a:tc>
                  <a:txBody>
                    <a:bodyPr/>
                    <a:lstStyle/>
                    <a:p>
                      <a:pPr algn="l" fontAlgn="b"/>
                      <a:r>
                        <a:rPr lang="fr-FR" sz="1200" u="none" strike="noStrike" dirty="0">
                          <a:effectLst/>
                        </a:rPr>
                        <a:t>Connaître les différentes définitions et les relations entre biens communs, bien commun, commun, intérêt général, …</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9534476"/>
                  </a:ext>
                </a:extLst>
              </a:tr>
              <a:tr h="166902">
                <a:tc>
                  <a:txBody>
                    <a:bodyPr/>
                    <a:lstStyle/>
                    <a:p>
                      <a:pPr algn="l" fontAlgn="b"/>
                      <a:r>
                        <a:rPr lang="fr-FR" sz="1200" u="none" strike="noStrike" dirty="0">
                          <a:solidFill>
                            <a:srgbClr val="FF0000"/>
                          </a:solidFill>
                          <a:effectLst/>
                        </a:rPr>
                        <a:t>Mécanismes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5821807"/>
                  </a:ext>
                </a:extLst>
              </a:tr>
              <a:tr h="333804">
                <a:tc>
                  <a:txBody>
                    <a:bodyPr/>
                    <a:lstStyle/>
                    <a:p>
                      <a:pPr algn="l" fontAlgn="b"/>
                      <a:r>
                        <a:rPr lang="fr-FR" sz="1200" u="none" strike="noStrike" dirty="0">
                          <a:effectLst/>
                        </a:rPr>
                        <a:t>Connaître les différents outils d'aide à la décision intégrant les enjeux socio-écologiques</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74282355"/>
                  </a:ext>
                </a:extLst>
              </a:tr>
              <a:tr h="166902">
                <a:tc>
                  <a:txBody>
                    <a:bodyPr/>
                    <a:lstStyle/>
                    <a:p>
                      <a:pPr algn="l" fontAlgn="b"/>
                      <a:r>
                        <a:rPr lang="fr-FR" sz="1200" u="none" strike="noStrike" dirty="0">
                          <a:solidFill>
                            <a:srgbClr val="FF0000"/>
                          </a:solidFill>
                          <a:effectLst/>
                        </a:rPr>
                        <a:t>Relations, interactions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92605396"/>
                  </a:ext>
                </a:extLst>
              </a:tr>
              <a:tr h="166902">
                <a:tc>
                  <a:txBody>
                    <a:bodyPr/>
                    <a:lstStyle/>
                    <a:p>
                      <a:pPr algn="l" fontAlgn="b"/>
                      <a:r>
                        <a:rPr lang="fr-FR" sz="1200" u="none" strike="noStrike" dirty="0">
                          <a:effectLst/>
                        </a:rPr>
                        <a:t>Le droit comme levier fondamental</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7424079"/>
                  </a:ext>
                </a:extLst>
              </a:tr>
              <a:tr h="166902">
                <a:tc>
                  <a:txBody>
                    <a:bodyPr/>
                    <a:lstStyle/>
                    <a:p>
                      <a:pPr algn="l" fontAlgn="b"/>
                      <a:r>
                        <a:rPr lang="fr-FR" sz="1200" u="none" strike="noStrike" dirty="0">
                          <a:solidFill>
                            <a:srgbClr val="FF0000"/>
                          </a:solidFill>
                          <a:effectLst/>
                        </a:rPr>
                        <a:t>Risques et limites</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20429231"/>
                  </a:ext>
                </a:extLst>
              </a:tr>
              <a:tr h="333804">
                <a:tc>
                  <a:txBody>
                    <a:bodyPr/>
                    <a:lstStyle/>
                    <a:p>
                      <a:pPr algn="l" fontAlgn="b"/>
                      <a:r>
                        <a:rPr lang="fr-FR" sz="1200" u="none" strike="noStrike" dirty="0">
                          <a:effectLst/>
                        </a:rPr>
                        <a:t>Connaître les limites de la représentativité (politique, scientifique, citoyenne, etc.)</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09295439"/>
                  </a:ext>
                </a:extLst>
              </a:tr>
              <a:tr h="166902">
                <a:tc>
                  <a:txBody>
                    <a:bodyPr/>
                    <a:lstStyle/>
                    <a:p>
                      <a:pPr algn="l" fontAlgn="b"/>
                      <a:r>
                        <a:rPr lang="fr-FR" sz="1200" u="none" strike="noStrike" dirty="0" smtClean="0">
                          <a:solidFill>
                            <a:srgbClr val="FF0000"/>
                          </a:solidFill>
                          <a:effectLst/>
                        </a:rPr>
                        <a:t>Perspectives (solutions, prospectives, etc.)</a:t>
                      </a:r>
                      <a:endParaRPr lang="fr-FR" sz="12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68795431"/>
                  </a:ext>
                </a:extLst>
              </a:tr>
              <a:tr h="333804">
                <a:tc>
                  <a:txBody>
                    <a:bodyPr/>
                    <a:lstStyle/>
                    <a:p>
                      <a:pPr algn="l" fontAlgn="b"/>
                      <a:r>
                        <a:rPr lang="fr-FR" sz="1200" u="none" strike="noStrike" dirty="0">
                          <a:effectLst/>
                        </a:rPr>
                        <a:t>Les conditions d'un système politique pour une transition énergétique ?</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0637518"/>
                  </a:ext>
                </a:extLst>
              </a:tr>
              <a:tr h="166902">
                <a:tc>
                  <a:txBody>
                    <a:bodyPr/>
                    <a:lstStyle/>
                    <a:p>
                      <a:pPr algn="l" fontAlgn="b"/>
                      <a:r>
                        <a:rPr lang="fr-FR" sz="1200" u="none" strike="noStrike" dirty="0">
                          <a:effectLst/>
                        </a:rPr>
                        <a:t>Quels récits et imaginaires ?</a:t>
                      </a:r>
                      <a:endParaRPr lang="fr-FR"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41478876"/>
                  </a:ext>
                </a:extLst>
              </a:tr>
              <a:tr h="166902">
                <a:tc>
                  <a:txBody>
                    <a:bodyPr/>
                    <a:lstStyle/>
                    <a:p>
                      <a:pPr algn="l" fontAlgn="b"/>
                      <a:r>
                        <a:rPr lang="fr-FR" sz="1200" u="none" strike="noStrike" dirty="0">
                          <a:effectLst/>
                        </a:rPr>
                        <a:t>Quels ingénieurs pour quelles sociétés ?</a:t>
                      </a:r>
                      <a:endParaRPr lang="fr-FR" sz="12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68874080"/>
                  </a:ext>
                </a:extLst>
              </a:tr>
            </a:tbl>
          </a:graphicData>
        </a:graphic>
      </p:graphicFrame>
      <p:sp>
        <p:nvSpPr>
          <p:cNvPr id="18" name="ZoneTexte 17"/>
          <p:cNvSpPr txBox="1"/>
          <p:nvPr/>
        </p:nvSpPr>
        <p:spPr>
          <a:xfrm>
            <a:off x="3114325" y="557908"/>
            <a:ext cx="3747436" cy="369332"/>
          </a:xfrm>
          <a:prstGeom prst="rect">
            <a:avLst/>
          </a:prstGeom>
          <a:noFill/>
        </p:spPr>
        <p:txBody>
          <a:bodyPr wrap="none" rtlCol="0">
            <a:spAutoFit/>
          </a:bodyPr>
          <a:lstStyle/>
          <a:p>
            <a:r>
              <a:rPr lang="fr-FR" b="1" dirty="0" smtClean="0">
                <a:solidFill>
                  <a:srgbClr val="7030A0"/>
                </a:solidFill>
              </a:rPr>
              <a:t>Moyens institutionnels et techniques</a:t>
            </a:r>
            <a:endParaRPr lang="fr-FR" b="1" dirty="0">
              <a:solidFill>
                <a:srgbClr val="7030A0"/>
              </a:solidFill>
            </a:endParaRPr>
          </a:p>
        </p:txBody>
      </p:sp>
      <p:sp>
        <p:nvSpPr>
          <p:cNvPr id="19" name="Flèche droite 18"/>
          <p:cNvSpPr/>
          <p:nvPr/>
        </p:nvSpPr>
        <p:spPr>
          <a:xfrm>
            <a:off x="611560" y="5157192"/>
            <a:ext cx="43204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flipH="1">
            <a:off x="1069470" y="5138255"/>
            <a:ext cx="6886905" cy="369332"/>
          </a:xfrm>
          <a:prstGeom prst="rect">
            <a:avLst/>
          </a:prstGeom>
          <a:noFill/>
        </p:spPr>
        <p:txBody>
          <a:bodyPr wrap="square" rtlCol="0">
            <a:spAutoFit/>
          </a:bodyPr>
          <a:lstStyle/>
          <a:p>
            <a:r>
              <a:rPr lang="fr-FR" dirty="0" smtClean="0"/>
              <a:t>CFI /HUMA (Vie économique des entreprises (S8)) – EC à choix</a:t>
            </a:r>
          </a:p>
        </p:txBody>
      </p:sp>
    </p:spTree>
    <p:extLst>
      <p:ext uri="{BB962C8B-B14F-4D97-AF65-F5344CB8AC3E}">
        <p14:creationId xmlns:p14="http://schemas.microsoft.com/office/powerpoint/2010/main" val="3979299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554874823"/>
              </p:ext>
            </p:extLst>
          </p:nvPr>
        </p:nvGraphicFramePr>
        <p:xfrm>
          <a:off x="150098" y="1653284"/>
          <a:ext cx="8848995" cy="4114800"/>
        </p:xfrm>
        <a:graphic>
          <a:graphicData uri="http://schemas.openxmlformats.org/drawingml/2006/table">
            <a:tbl>
              <a:tblPr>
                <a:tableStyleId>{5C22544A-7EE6-4342-B048-85BDC9FD1C3A}</a:tableStyleId>
              </a:tblPr>
              <a:tblGrid>
                <a:gridCol w="8848995">
                  <a:extLst>
                    <a:ext uri="{9D8B030D-6E8A-4147-A177-3AD203B41FA5}">
                      <a16:colId xmlns:a16="http://schemas.microsoft.com/office/drawing/2014/main" val="83404572"/>
                    </a:ext>
                  </a:extLst>
                </a:gridCol>
              </a:tblGrid>
              <a:tr h="190500">
                <a:tc>
                  <a:txBody>
                    <a:bodyPr/>
                    <a:lstStyle/>
                    <a:p>
                      <a:pPr algn="l" fontAlgn="b"/>
                      <a:r>
                        <a:rPr lang="fr-FR" sz="1800" b="1" u="none" strike="noStrike" dirty="0">
                          <a:solidFill>
                            <a:srgbClr val="FF0000"/>
                          </a:solidFill>
                          <a:effectLst/>
                        </a:rPr>
                        <a:t>Système industriel</a:t>
                      </a:r>
                      <a:endParaRPr lang="fr-FR"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09080348"/>
                  </a:ext>
                </a:extLst>
              </a:tr>
              <a:tr h="190500">
                <a:tc>
                  <a:txBody>
                    <a:bodyPr/>
                    <a:lstStyle/>
                    <a:p>
                      <a:pPr algn="l" fontAlgn="b"/>
                      <a:r>
                        <a:rPr lang="fr-FR" sz="1800" u="none" strike="noStrike" dirty="0">
                          <a:solidFill>
                            <a:srgbClr val="FF0000"/>
                          </a:solidFill>
                          <a:effectLst/>
                        </a:rPr>
                        <a:t>Contextualisation (historique, cadre, définition, périmètre temporel et géographique)</a:t>
                      </a:r>
                      <a:endParaRPr lang="fr-FR" sz="18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36042873"/>
                  </a:ext>
                </a:extLst>
              </a:tr>
              <a:tr h="314325">
                <a:tc>
                  <a:txBody>
                    <a:bodyPr/>
                    <a:lstStyle/>
                    <a:p>
                      <a:pPr algn="l" fontAlgn="b"/>
                      <a:r>
                        <a:rPr lang="fr-FR" sz="1800" u="none" strike="noStrike" dirty="0">
                          <a:effectLst/>
                        </a:rPr>
                        <a:t>Connaître les enjeux sociétaux et environnementaux des déchets d'équipements électriques et électroniques : impact sur le climat, les ressources naturelles, la fin de vie</a:t>
                      </a:r>
                      <a:endParaRPr lang="fr-FR" sz="18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23742226"/>
                  </a:ext>
                </a:extLst>
              </a:tr>
              <a:tr h="190500">
                <a:tc>
                  <a:txBody>
                    <a:bodyPr/>
                    <a:lstStyle/>
                    <a:p>
                      <a:pPr algn="l" fontAlgn="b"/>
                      <a:r>
                        <a:rPr lang="fr-FR" sz="1800" u="none" strike="noStrike" dirty="0">
                          <a:solidFill>
                            <a:srgbClr val="FF0000"/>
                          </a:solidFill>
                          <a:effectLst/>
                        </a:rPr>
                        <a:t>Mécanismes</a:t>
                      </a:r>
                      <a:endParaRPr lang="fr-FR" sz="18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90211391"/>
                  </a:ext>
                </a:extLst>
              </a:tr>
              <a:tr h="190500">
                <a:tc>
                  <a:txBody>
                    <a:bodyPr/>
                    <a:lstStyle/>
                    <a:p>
                      <a:pPr algn="l" fontAlgn="b"/>
                      <a:r>
                        <a:rPr lang="fr-FR" sz="1800" u="none" strike="noStrike" dirty="0">
                          <a:effectLst/>
                        </a:rPr>
                        <a:t>Connaître les principales méthodes de régulation environnementale</a:t>
                      </a:r>
                      <a:endParaRPr lang="fr-FR" sz="18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106791"/>
                  </a:ext>
                </a:extLst>
              </a:tr>
              <a:tr h="190500">
                <a:tc>
                  <a:txBody>
                    <a:bodyPr/>
                    <a:lstStyle/>
                    <a:p>
                      <a:pPr algn="l" fontAlgn="b"/>
                      <a:r>
                        <a:rPr lang="fr-FR" sz="1800" u="none" strike="noStrike" dirty="0">
                          <a:effectLst/>
                        </a:rPr>
                        <a:t>Connaître les différents modes d'organisation du travail</a:t>
                      </a:r>
                      <a:endParaRPr lang="fr-FR" sz="18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2658922"/>
                  </a:ext>
                </a:extLst>
              </a:tr>
              <a:tr h="190500">
                <a:tc>
                  <a:txBody>
                    <a:bodyPr/>
                    <a:lstStyle/>
                    <a:p>
                      <a:pPr algn="l" fontAlgn="b"/>
                      <a:r>
                        <a:rPr lang="fr-FR" sz="1800" u="none" strike="noStrike" dirty="0">
                          <a:solidFill>
                            <a:srgbClr val="FF0000"/>
                          </a:solidFill>
                          <a:effectLst/>
                        </a:rPr>
                        <a:t>Relations, interactions</a:t>
                      </a:r>
                      <a:endParaRPr lang="fr-FR" sz="18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16655082"/>
                  </a:ext>
                </a:extLst>
              </a:tr>
              <a:tr h="314325">
                <a:tc>
                  <a:txBody>
                    <a:bodyPr/>
                    <a:lstStyle/>
                    <a:p>
                      <a:pPr algn="l" fontAlgn="b"/>
                      <a:r>
                        <a:rPr lang="fr-FR" sz="1800" u="none" strike="noStrike" dirty="0">
                          <a:effectLst/>
                        </a:rPr>
                        <a:t>Connaître les enjeux sociétaux et environnementaux du secteur des transports : changement climatique (volet atténuation et adaptation), ressources naturelles, santé</a:t>
                      </a:r>
                      <a:endParaRPr lang="fr-FR" sz="18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31749685"/>
                  </a:ext>
                </a:extLst>
              </a:tr>
              <a:tr h="190500">
                <a:tc>
                  <a:txBody>
                    <a:bodyPr/>
                    <a:lstStyle/>
                    <a:p>
                      <a:pPr algn="l" fontAlgn="b"/>
                      <a:r>
                        <a:rPr lang="fr-FR" sz="1800" u="none" strike="noStrike" dirty="0">
                          <a:solidFill>
                            <a:srgbClr val="FF0000"/>
                          </a:solidFill>
                          <a:effectLst/>
                        </a:rPr>
                        <a:t>Risques et limites</a:t>
                      </a:r>
                      <a:endParaRPr lang="fr-FR" sz="18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67544463"/>
                  </a:ext>
                </a:extLst>
              </a:tr>
              <a:tr h="190500">
                <a:tc>
                  <a:txBody>
                    <a:bodyPr/>
                    <a:lstStyle/>
                    <a:p>
                      <a:pPr algn="l" fontAlgn="b"/>
                      <a:r>
                        <a:rPr lang="fr-FR" sz="1800" u="none" strike="noStrike" dirty="0">
                          <a:effectLst/>
                        </a:rPr>
                        <a:t>Connaître les risques liés à l'utilisation d'indicateurs </a:t>
                      </a:r>
                      <a:r>
                        <a:rPr lang="fr-FR" sz="1800" u="none" strike="noStrike" dirty="0" err="1">
                          <a:effectLst/>
                        </a:rPr>
                        <a:t>purements</a:t>
                      </a:r>
                      <a:r>
                        <a:rPr lang="fr-FR" sz="1800" u="none" strike="noStrike" dirty="0">
                          <a:effectLst/>
                        </a:rPr>
                        <a:t> économiques</a:t>
                      </a:r>
                      <a:endParaRPr lang="fr-FR" sz="18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04080767"/>
                  </a:ext>
                </a:extLst>
              </a:tr>
              <a:tr h="1905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800" u="none" strike="noStrike" dirty="0" smtClean="0">
                          <a:solidFill>
                            <a:srgbClr val="FF0000"/>
                          </a:solidFill>
                          <a:effectLst/>
                        </a:rPr>
                        <a:t>Perspectives (solutions, prospectives, etc.)</a:t>
                      </a:r>
                      <a:endParaRPr lang="fr-FR" sz="1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30916490"/>
                  </a:ext>
                </a:extLst>
              </a:tr>
              <a:tr h="314325">
                <a:tc>
                  <a:txBody>
                    <a:bodyPr/>
                    <a:lstStyle/>
                    <a:p>
                      <a:pPr algn="l" fontAlgn="b"/>
                      <a:r>
                        <a:rPr lang="fr-FR" sz="1800" u="none" strike="noStrike" dirty="0">
                          <a:effectLst/>
                        </a:rPr>
                        <a:t>Connaître les principaux leviers et freins pour les entreprises par rapport à la prise en compte des enjeux socio-écologiques</a:t>
                      </a:r>
                      <a:endParaRPr lang="fr-FR" sz="18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59394171"/>
                  </a:ext>
                </a:extLst>
              </a:tr>
            </a:tbl>
          </a:graphicData>
        </a:graphic>
      </p:graphicFrame>
      <p:sp>
        <p:nvSpPr>
          <p:cNvPr id="18" name="ZoneTexte 17"/>
          <p:cNvSpPr txBox="1"/>
          <p:nvPr/>
        </p:nvSpPr>
        <p:spPr>
          <a:xfrm>
            <a:off x="3114325" y="557908"/>
            <a:ext cx="3747436" cy="369332"/>
          </a:xfrm>
          <a:prstGeom prst="rect">
            <a:avLst/>
          </a:prstGeom>
          <a:noFill/>
        </p:spPr>
        <p:txBody>
          <a:bodyPr wrap="none" rtlCol="0">
            <a:spAutoFit/>
          </a:bodyPr>
          <a:lstStyle/>
          <a:p>
            <a:r>
              <a:rPr lang="fr-FR" b="1" dirty="0" smtClean="0">
                <a:solidFill>
                  <a:srgbClr val="7030A0"/>
                </a:solidFill>
              </a:rPr>
              <a:t>Moyens institutionnels et techniques</a:t>
            </a:r>
            <a:endParaRPr lang="fr-FR" b="1" dirty="0">
              <a:solidFill>
                <a:srgbClr val="7030A0"/>
              </a:solidFill>
            </a:endParaRPr>
          </a:p>
        </p:txBody>
      </p:sp>
    </p:spTree>
    <p:extLst>
      <p:ext uri="{BB962C8B-B14F-4D97-AF65-F5344CB8AC3E}">
        <p14:creationId xmlns:p14="http://schemas.microsoft.com/office/powerpoint/2010/main" val="13057970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39777" y="260648"/>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sp>
        <p:nvSpPr>
          <p:cNvPr id="18" name="ZoneTexte 17"/>
          <p:cNvSpPr txBox="1"/>
          <p:nvPr/>
        </p:nvSpPr>
        <p:spPr>
          <a:xfrm>
            <a:off x="3114325" y="557908"/>
            <a:ext cx="3747436" cy="369332"/>
          </a:xfrm>
          <a:prstGeom prst="rect">
            <a:avLst/>
          </a:prstGeom>
          <a:noFill/>
        </p:spPr>
        <p:txBody>
          <a:bodyPr wrap="none" rtlCol="0">
            <a:spAutoFit/>
          </a:bodyPr>
          <a:lstStyle/>
          <a:p>
            <a:r>
              <a:rPr lang="fr-FR" b="1" dirty="0" smtClean="0">
                <a:solidFill>
                  <a:srgbClr val="7030A0"/>
                </a:solidFill>
              </a:rPr>
              <a:t>Moyens institutionnels et techniques</a:t>
            </a:r>
            <a:endParaRPr lang="fr-FR" b="1" dirty="0">
              <a:solidFill>
                <a:srgbClr val="7030A0"/>
              </a:solidFill>
            </a:endParaRPr>
          </a:p>
        </p:txBody>
      </p:sp>
      <p:sp>
        <p:nvSpPr>
          <p:cNvPr id="3" name="ZoneTexte 2"/>
          <p:cNvSpPr txBox="1"/>
          <p:nvPr/>
        </p:nvSpPr>
        <p:spPr>
          <a:xfrm flipH="1">
            <a:off x="195493" y="1198872"/>
            <a:ext cx="3080362" cy="369332"/>
          </a:xfrm>
          <a:prstGeom prst="rect">
            <a:avLst/>
          </a:prstGeom>
          <a:noFill/>
        </p:spPr>
        <p:txBody>
          <a:bodyPr wrap="square" rtlCol="0">
            <a:spAutoFit/>
          </a:bodyPr>
          <a:lstStyle/>
          <a:p>
            <a:r>
              <a:rPr lang="fr-FR" dirty="0" smtClean="0"/>
              <a:t>Bilan CFI (Sondage PIE) :</a:t>
            </a:r>
            <a:endParaRPr lang="fr-FR" dirty="0"/>
          </a:p>
        </p:txBody>
      </p:sp>
      <p:sp>
        <p:nvSpPr>
          <p:cNvPr id="9" name="Rectangle 8"/>
          <p:cNvSpPr/>
          <p:nvPr/>
        </p:nvSpPr>
        <p:spPr>
          <a:xfrm>
            <a:off x="177238" y="1666265"/>
            <a:ext cx="7614592" cy="1600438"/>
          </a:xfrm>
          <a:prstGeom prst="rect">
            <a:avLst/>
          </a:prstGeom>
        </p:spPr>
        <p:txBody>
          <a:bodyPr wrap="square">
            <a:spAutoFit/>
          </a:bodyPr>
          <a:lstStyle/>
          <a:p>
            <a:r>
              <a:rPr lang="fr-FR" sz="1400" dirty="0">
                <a:solidFill>
                  <a:srgbClr val="FF0000"/>
                </a:solidFill>
              </a:rPr>
              <a:t>1_2</a:t>
            </a:r>
            <a:r>
              <a:rPr lang="fr-FR" sz="1400" dirty="0"/>
              <a:t>	</a:t>
            </a:r>
            <a:r>
              <a:rPr lang="fr-FR" sz="1400" b="1" dirty="0">
                <a:solidFill>
                  <a:srgbClr val="FF0000"/>
                </a:solidFill>
              </a:rPr>
              <a:t>Gestion des déchets </a:t>
            </a:r>
          </a:p>
          <a:p>
            <a:r>
              <a:rPr lang="fr-FR" sz="1400" dirty="0"/>
              <a:t>1_2.1	</a:t>
            </a:r>
            <a:r>
              <a:rPr lang="fr-FR" sz="1400" dirty="0">
                <a:solidFill>
                  <a:srgbClr val="00B0F0"/>
                </a:solidFill>
              </a:rPr>
              <a:t>Récupération et valorisation des déchets non polluants </a:t>
            </a:r>
            <a:r>
              <a:rPr lang="fr-FR" sz="1400" dirty="0"/>
              <a:t>(ex :biomasse: </a:t>
            </a:r>
            <a:r>
              <a:rPr lang="fr-FR" sz="1400" dirty="0" err="1"/>
              <a:t>incinérisation</a:t>
            </a:r>
            <a:r>
              <a:rPr lang="fr-FR" sz="1400" dirty="0"/>
              <a:t>, méthanisation, extraction des composants </a:t>
            </a:r>
            <a:r>
              <a:rPr lang="fr-FR" sz="1400" dirty="0" err="1"/>
              <a:t>phytochimiques</a:t>
            </a:r>
            <a:r>
              <a:rPr lang="fr-FR" sz="1400" dirty="0"/>
              <a:t>, compost, fabrication de bio-carburants)</a:t>
            </a:r>
          </a:p>
          <a:p>
            <a:r>
              <a:rPr lang="fr-FR" sz="1400" dirty="0"/>
              <a:t>1_2.2	</a:t>
            </a:r>
            <a:r>
              <a:rPr lang="fr-FR" sz="1400" dirty="0">
                <a:solidFill>
                  <a:srgbClr val="00B0F0"/>
                </a:solidFill>
              </a:rPr>
              <a:t>Dépollution, retraitement et valorisation des déchets polluants</a:t>
            </a:r>
            <a:r>
              <a:rPr lang="fr-FR" sz="1400" dirty="0"/>
              <a:t> (tri-</a:t>
            </a:r>
            <a:r>
              <a:rPr lang="fr-FR" sz="1400" dirty="0" err="1"/>
              <a:t>selectif</a:t>
            </a:r>
            <a:r>
              <a:rPr lang="fr-FR" sz="1400" dirty="0"/>
              <a:t>, méthode de recyclage des polymères, des solvants usés et autres déchets chimiques)</a:t>
            </a:r>
          </a:p>
          <a:p>
            <a:r>
              <a:rPr lang="fr-FR" sz="1400" dirty="0"/>
              <a:t>1_2.3	</a:t>
            </a:r>
            <a:r>
              <a:rPr lang="fr-FR" sz="1400" dirty="0">
                <a:solidFill>
                  <a:srgbClr val="00B0F0"/>
                </a:solidFill>
              </a:rPr>
              <a:t>Dépollution et retraitement des D3E </a:t>
            </a:r>
            <a:r>
              <a:rPr lang="fr-FR" sz="1400" dirty="0"/>
              <a:t>(Déchets d'équipements électriques et électroniques) (ex: pollution des D3E et impact sur l'environnement, techniques de </a:t>
            </a:r>
            <a:r>
              <a:rPr lang="fr-FR" sz="1400" dirty="0" err="1"/>
              <a:t>recylcage</a:t>
            </a:r>
            <a:r>
              <a:rPr lang="fr-FR" sz="1400" dirty="0"/>
              <a:t> des D3E)</a:t>
            </a:r>
          </a:p>
        </p:txBody>
      </p:sp>
      <p:sp>
        <p:nvSpPr>
          <p:cNvPr id="4" name="Flèche droite 3"/>
          <p:cNvSpPr/>
          <p:nvPr/>
        </p:nvSpPr>
        <p:spPr>
          <a:xfrm rot="5400000">
            <a:off x="3930303" y="3573016"/>
            <a:ext cx="389605"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5005" y="3824094"/>
            <a:ext cx="4068293" cy="2585323"/>
          </a:xfrm>
          <a:prstGeom prst="rect">
            <a:avLst/>
          </a:prstGeom>
          <a:noFill/>
        </p:spPr>
        <p:txBody>
          <a:bodyPr wrap="none" rtlCol="0">
            <a:spAutoFit/>
          </a:bodyPr>
          <a:lstStyle/>
          <a:p>
            <a:r>
              <a:rPr lang="fr-FR" dirty="0" smtClean="0"/>
              <a:t>EC CFI3: NUC1,2</a:t>
            </a:r>
          </a:p>
          <a:p>
            <a:r>
              <a:rPr lang="fr-FR" dirty="0" smtClean="0"/>
              <a:t>THERMOCHIMIE (COURS DEDIE)</a:t>
            </a:r>
          </a:p>
          <a:p>
            <a:r>
              <a:rPr lang="fr-FR" dirty="0" smtClean="0"/>
              <a:t>TP </a:t>
            </a:r>
            <a:r>
              <a:rPr lang="fr-FR" dirty="0" err="1" smtClean="0"/>
              <a:t>SPECTRo</a:t>
            </a:r>
            <a:r>
              <a:rPr lang="fr-FR" dirty="0" smtClean="0"/>
              <a:t>/CHRO:</a:t>
            </a:r>
          </a:p>
          <a:p>
            <a:r>
              <a:rPr lang="fr-FR" dirty="0" smtClean="0"/>
              <a:t>BEEST</a:t>
            </a:r>
            <a:endParaRPr lang="fr-FR" dirty="0"/>
          </a:p>
          <a:p>
            <a:r>
              <a:rPr lang="fr-FR" dirty="0" smtClean="0"/>
              <a:t>TP CO</a:t>
            </a:r>
          </a:p>
          <a:p>
            <a:r>
              <a:rPr lang="fr-FR" dirty="0" smtClean="0"/>
              <a:t>TP CP</a:t>
            </a:r>
          </a:p>
          <a:p>
            <a:r>
              <a:rPr lang="fr-FR" dirty="0" smtClean="0"/>
              <a:t>EC CFI4: CM FORM; TP FORM; NUC3; HSA</a:t>
            </a:r>
          </a:p>
          <a:p>
            <a:r>
              <a:rPr lang="fr-FR" dirty="0" smtClean="0"/>
              <a:t>EC CFI5: </a:t>
            </a:r>
            <a:r>
              <a:rPr lang="fr-FR" dirty="0" err="1" smtClean="0"/>
              <a:t>PjPOL</a:t>
            </a:r>
            <a:endParaRPr lang="fr-FR" dirty="0" smtClean="0"/>
          </a:p>
          <a:p>
            <a:r>
              <a:rPr lang="fr-FR" dirty="0" smtClean="0">
                <a:solidFill>
                  <a:srgbClr val="FFC000"/>
                </a:solidFill>
              </a:rPr>
              <a:t>ENV: Cycle de vie / Déchets etc…</a:t>
            </a:r>
            <a:endParaRPr lang="fr-FR" dirty="0">
              <a:solidFill>
                <a:srgbClr val="FFC000"/>
              </a:solidFill>
            </a:endParaRPr>
          </a:p>
        </p:txBody>
      </p:sp>
      <p:sp>
        <p:nvSpPr>
          <p:cNvPr id="11" name="Rectangle 10"/>
          <p:cNvSpPr/>
          <p:nvPr/>
        </p:nvSpPr>
        <p:spPr>
          <a:xfrm>
            <a:off x="5148064" y="3947839"/>
            <a:ext cx="4572000" cy="1754326"/>
          </a:xfrm>
          <a:prstGeom prst="rect">
            <a:avLst/>
          </a:prstGeom>
        </p:spPr>
        <p:txBody>
          <a:bodyPr>
            <a:spAutoFit/>
          </a:bodyPr>
          <a:lstStyle/>
          <a:p>
            <a:r>
              <a:rPr lang="fr-FR" dirty="0"/>
              <a:t>EC CFI4: CM </a:t>
            </a:r>
            <a:r>
              <a:rPr lang="fr-FR" dirty="0" smtClean="0"/>
              <a:t>FORM</a:t>
            </a:r>
          </a:p>
          <a:p>
            <a:r>
              <a:rPr lang="fr-FR" dirty="0" smtClean="0"/>
              <a:t>TP FORM</a:t>
            </a:r>
          </a:p>
          <a:p>
            <a:r>
              <a:rPr lang="fr-FR" dirty="0" smtClean="0"/>
              <a:t>NUC3</a:t>
            </a:r>
          </a:p>
          <a:p>
            <a:r>
              <a:rPr lang="fr-FR" dirty="0" smtClean="0"/>
              <a:t>HSA</a:t>
            </a:r>
            <a:endParaRPr lang="fr-FR" dirty="0"/>
          </a:p>
          <a:p>
            <a:r>
              <a:rPr lang="fr-FR" dirty="0"/>
              <a:t>EC CFI5: </a:t>
            </a:r>
            <a:r>
              <a:rPr lang="fr-FR" dirty="0" err="1" smtClean="0"/>
              <a:t>PjPOL</a:t>
            </a:r>
            <a:endParaRPr lang="fr-FR" dirty="0" smtClean="0"/>
          </a:p>
          <a:p>
            <a:r>
              <a:rPr lang="fr-FR" dirty="0" smtClean="0"/>
              <a:t>ENV</a:t>
            </a:r>
            <a:endParaRPr lang="fr-FR" dirty="0"/>
          </a:p>
        </p:txBody>
      </p:sp>
    </p:spTree>
    <p:extLst>
      <p:ext uri="{BB962C8B-B14F-4D97-AF65-F5344CB8AC3E}">
        <p14:creationId xmlns:p14="http://schemas.microsoft.com/office/powerpoint/2010/main" val="7054837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sp>
        <p:nvSpPr>
          <p:cNvPr id="18" name="ZoneTexte 17"/>
          <p:cNvSpPr txBox="1"/>
          <p:nvPr/>
        </p:nvSpPr>
        <p:spPr>
          <a:xfrm>
            <a:off x="2865219" y="545605"/>
            <a:ext cx="3747436" cy="369332"/>
          </a:xfrm>
          <a:prstGeom prst="rect">
            <a:avLst/>
          </a:prstGeom>
          <a:noFill/>
        </p:spPr>
        <p:txBody>
          <a:bodyPr wrap="none" rtlCol="0">
            <a:spAutoFit/>
          </a:bodyPr>
          <a:lstStyle/>
          <a:p>
            <a:r>
              <a:rPr lang="fr-FR" b="1" dirty="0" smtClean="0">
                <a:solidFill>
                  <a:srgbClr val="7030A0"/>
                </a:solidFill>
              </a:rPr>
              <a:t>Moyens institutionnels et techniques</a:t>
            </a:r>
            <a:endParaRPr lang="fr-FR" b="1" dirty="0">
              <a:solidFill>
                <a:srgbClr val="7030A0"/>
              </a:solidFill>
            </a:endParaRPr>
          </a:p>
        </p:txBody>
      </p:sp>
      <p:sp>
        <p:nvSpPr>
          <p:cNvPr id="3" name="ZoneTexte 2"/>
          <p:cNvSpPr txBox="1"/>
          <p:nvPr/>
        </p:nvSpPr>
        <p:spPr>
          <a:xfrm flipH="1">
            <a:off x="182862" y="798043"/>
            <a:ext cx="1970505" cy="369332"/>
          </a:xfrm>
          <a:prstGeom prst="rect">
            <a:avLst/>
          </a:prstGeom>
          <a:noFill/>
        </p:spPr>
        <p:txBody>
          <a:bodyPr wrap="square" rtlCol="0">
            <a:spAutoFit/>
          </a:bodyPr>
          <a:lstStyle/>
          <a:p>
            <a:r>
              <a:rPr lang="fr-FR" dirty="0" smtClean="0"/>
              <a:t>Bilan CFI</a:t>
            </a:r>
            <a:endParaRPr lang="fr-FR" dirty="0"/>
          </a:p>
        </p:txBody>
      </p:sp>
      <p:sp>
        <p:nvSpPr>
          <p:cNvPr id="4" name="Flèche droite 3"/>
          <p:cNvSpPr/>
          <p:nvPr/>
        </p:nvSpPr>
        <p:spPr>
          <a:xfrm rot="5400000">
            <a:off x="3930303" y="3573016"/>
            <a:ext cx="389605"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24167" y="3807601"/>
            <a:ext cx="3183628" cy="2585323"/>
          </a:xfrm>
          <a:prstGeom prst="rect">
            <a:avLst/>
          </a:prstGeom>
          <a:noFill/>
        </p:spPr>
        <p:txBody>
          <a:bodyPr wrap="none" rtlCol="0">
            <a:spAutoFit/>
          </a:bodyPr>
          <a:lstStyle/>
          <a:p>
            <a:r>
              <a:rPr lang="fr-FR" dirty="0" smtClean="0"/>
              <a:t>EC CFI3: NUC1,2</a:t>
            </a:r>
          </a:p>
          <a:p>
            <a:r>
              <a:rPr lang="fr-FR" dirty="0" smtClean="0"/>
              <a:t>THERMOCHIMIE (COURS DEDIE)</a:t>
            </a:r>
          </a:p>
          <a:p>
            <a:r>
              <a:rPr lang="fr-FR" dirty="0" smtClean="0"/>
              <a:t> </a:t>
            </a:r>
            <a:r>
              <a:rPr lang="fr-FR" dirty="0" err="1" smtClean="0"/>
              <a:t>Chromato</a:t>
            </a:r>
            <a:endParaRPr lang="fr-FR" dirty="0" smtClean="0"/>
          </a:p>
          <a:p>
            <a:r>
              <a:rPr lang="fr-FR" dirty="0" smtClean="0"/>
              <a:t>Electro </a:t>
            </a:r>
          </a:p>
          <a:p>
            <a:r>
              <a:rPr lang="fr-FR" dirty="0" smtClean="0"/>
              <a:t>OUTM; </a:t>
            </a:r>
          </a:p>
          <a:p>
            <a:r>
              <a:rPr lang="fr-FR" dirty="0" smtClean="0"/>
              <a:t>TP SPECTRO</a:t>
            </a:r>
          </a:p>
          <a:p>
            <a:r>
              <a:rPr lang="fr-FR" dirty="0" smtClean="0"/>
              <a:t> BEEST, </a:t>
            </a:r>
          </a:p>
          <a:p>
            <a:r>
              <a:rPr lang="fr-FR" dirty="0" smtClean="0"/>
              <a:t>TP ANA; </a:t>
            </a:r>
          </a:p>
          <a:p>
            <a:r>
              <a:rPr lang="fr-FR" dirty="0" smtClean="0"/>
              <a:t>TP POL</a:t>
            </a:r>
          </a:p>
        </p:txBody>
      </p:sp>
      <p:sp>
        <p:nvSpPr>
          <p:cNvPr id="6" name="Rectangle 5"/>
          <p:cNvSpPr/>
          <p:nvPr/>
        </p:nvSpPr>
        <p:spPr>
          <a:xfrm>
            <a:off x="611560" y="1200223"/>
            <a:ext cx="7686600" cy="2585323"/>
          </a:xfrm>
          <a:prstGeom prst="rect">
            <a:avLst/>
          </a:prstGeom>
        </p:spPr>
        <p:txBody>
          <a:bodyPr wrap="square">
            <a:spAutoFit/>
          </a:bodyPr>
          <a:lstStyle/>
          <a:p>
            <a:r>
              <a:rPr lang="fr-FR" dirty="0">
                <a:solidFill>
                  <a:srgbClr val="FF0000"/>
                </a:solidFill>
              </a:rPr>
              <a:t>1_3</a:t>
            </a:r>
            <a:r>
              <a:rPr lang="fr-FR" dirty="0"/>
              <a:t>	</a:t>
            </a:r>
            <a:r>
              <a:rPr lang="fr-FR" b="1" dirty="0">
                <a:solidFill>
                  <a:srgbClr val="FF0000"/>
                </a:solidFill>
              </a:rPr>
              <a:t>Rejet dans les milieux </a:t>
            </a:r>
          </a:p>
          <a:p>
            <a:r>
              <a:rPr lang="fr-FR" dirty="0"/>
              <a:t>1_3.1	</a:t>
            </a:r>
            <a:r>
              <a:rPr lang="fr-FR" dirty="0">
                <a:solidFill>
                  <a:srgbClr val="00B0F0"/>
                </a:solidFill>
              </a:rPr>
              <a:t>Pollution de l'air, émission et rejet de gaz </a:t>
            </a:r>
            <a:r>
              <a:rPr lang="fr-FR" dirty="0"/>
              <a:t>(gaz à effets de serre et polluants atmosphériques, qualité de l'air,...)</a:t>
            </a:r>
          </a:p>
          <a:p>
            <a:r>
              <a:rPr lang="fr-FR" dirty="0"/>
              <a:t>1_3.2	</a:t>
            </a:r>
            <a:r>
              <a:rPr lang="fr-FR" dirty="0">
                <a:solidFill>
                  <a:srgbClr val="00B0F0"/>
                </a:solidFill>
              </a:rPr>
              <a:t>Pollution de l'eau </a:t>
            </a:r>
            <a:r>
              <a:rPr lang="fr-FR" dirty="0"/>
              <a:t>(eau de pluie , eau potable, eau de mer, conséquences sur la qualité, sur la population, impact </a:t>
            </a:r>
            <a:r>
              <a:rPr lang="fr-FR" dirty="0">
                <a:solidFill>
                  <a:srgbClr val="00B0F0"/>
                </a:solidFill>
              </a:rPr>
              <a:t>environnemental (ex: pluie acides, marée noire, contamination de la population..))</a:t>
            </a:r>
          </a:p>
          <a:p>
            <a:r>
              <a:rPr lang="fr-FR" dirty="0">
                <a:solidFill>
                  <a:srgbClr val="00B0F0"/>
                </a:solidFill>
              </a:rPr>
              <a:t>1_3.3	Pollution </a:t>
            </a:r>
            <a:r>
              <a:rPr lang="fr-FR" dirty="0"/>
              <a:t>du sol (pesticides, métaux lourds, produits chimiques conséquences sur la production agricoles, sur la faune et la flore, la santé de la population)</a:t>
            </a:r>
          </a:p>
        </p:txBody>
      </p:sp>
      <p:sp>
        <p:nvSpPr>
          <p:cNvPr id="11" name="Rectangle 10"/>
          <p:cNvSpPr/>
          <p:nvPr/>
        </p:nvSpPr>
        <p:spPr>
          <a:xfrm>
            <a:off x="4784115" y="3669101"/>
            <a:ext cx="4572000" cy="2862322"/>
          </a:xfrm>
          <a:prstGeom prst="rect">
            <a:avLst/>
          </a:prstGeom>
        </p:spPr>
        <p:txBody>
          <a:bodyPr>
            <a:spAutoFit/>
          </a:bodyPr>
          <a:lstStyle/>
          <a:p>
            <a:r>
              <a:rPr lang="fr-FR" dirty="0"/>
              <a:t>EC CFI4: CM </a:t>
            </a:r>
            <a:r>
              <a:rPr lang="fr-FR" dirty="0" smtClean="0"/>
              <a:t>FORM;</a:t>
            </a:r>
          </a:p>
          <a:p>
            <a:r>
              <a:rPr lang="fr-FR" dirty="0" smtClean="0"/>
              <a:t>TP FORM</a:t>
            </a:r>
          </a:p>
          <a:p>
            <a:r>
              <a:rPr lang="fr-FR" dirty="0" smtClean="0"/>
              <a:t>NUC3</a:t>
            </a:r>
          </a:p>
          <a:p>
            <a:r>
              <a:rPr lang="fr-FR" dirty="0" smtClean="0"/>
              <a:t> IG</a:t>
            </a:r>
          </a:p>
          <a:p>
            <a:r>
              <a:rPr lang="fr-FR" dirty="0" smtClean="0"/>
              <a:t>BEEST</a:t>
            </a:r>
          </a:p>
          <a:p>
            <a:r>
              <a:rPr lang="fr-FR" dirty="0" smtClean="0"/>
              <a:t> </a:t>
            </a:r>
            <a:r>
              <a:rPr lang="fr-FR" dirty="0"/>
              <a:t>ORGA+</a:t>
            </a:r>
          </a:p>
          <a:p>
            <a:r>
              <a:rPr lang="fr-FR" dirty="0"/>
              <a:t>EC CFI5: </a:t>
            </a:r>
            <a:r>
              <a:rPr lang="fr-FR" dirty="0" smtClean="0"/>
              <a:t>CMPOL</a:t>
            </a:r>
          </a:p>
          <a:p>
            <a:r>
              <a:rPr lang="fr-FR" dirty="0" err="1" smtClean="0"/>
              <a:t>PjPOL</a:t>
            </a:r>
            <a:endParaRPr lang="fr-FR" dirty="0" smtClean="0"/>
          </a:p>
          <a:p>
            <a:r>
              <a:rPr lang="fr-FR" dirty="0" smtClean="0"/>
              <a:t> </a:t>
            </a:r>
            <a:r>
              <a:rPr lang="fr-FR" dirty="0" err="1" smtClean="0"/>
              <a:t>Cindus</a:t>
            </a:r>
            <a:endParaRPr lang="fr-FR" dirty="0" smtClean="0"/>
          </a:p>
          <a:p>
            <a:r>
              <a:rPr lang="fr-FR" dirty="0" smtClean="0"/>
              <a:t> </a:t>
            </a:r>
            <a:r>
              <a:rPr lang="fr-FR" dirty="0"/>
              <a:t>ENV </a:t>
            </a:r>
          </a:p>
        </p:txBody>
      </p:sp>
    </p:spTree>
    <p:extLst>
      <p:ext uri="{BB962C8B-B14F-4D97-AF65-F5344CB8AC3E}">
        <p14:creationId xmlns:p14="http://schemas.microsoft.com/office/powerpoint/2010/main" val="4273336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sp>
        <p:nvSpPr>
          <p:cNvPr id="18" name="ZoneTexte 17"/>
          <p:cNvSpPr txBox="1"/>
          <p:nvPr/>
        </p:nvSpPr>
        <p:spPr>
          <a:xfrm>
            <a:off x="3114325" y="557908"/>
            <a:ext cx="3747436" cy="369332"/>
          </a:xfrm>
          <a:prstGeom prst="rect">
            <a:avLst/>
          </a:prstGeom>
          <a:noFill/>
        </p:spPr>
        <p:txBody>
          <a:bodyPr wrap="none" rtlCol="0">
            <a:spAutoFit/>
          </a:bodyPr>
          <a:lstStyle/>
          <a:p>
            <a:r>
              <a:rPr lang="fr-FR" b="1" dirty="0" smtClean="0">
                <a:solidFill>
                  <a:srgbClr val="7030A0"/>
                </a:solidFill>
              </a:rPr>
              <a:t>Moyens institutionnels et techniques</a:t>
            </a:r>
            <a:endParaRPr lang="fr-FR" b="1" dirty="0">
              <a:solidFill>
                <a:srgbClr val="7030A0"/>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198096067"/>
              </p:ext>
            </p:extLst>
          </p:nvPr>
        </p:nvGraphicFramePr>
        <p:xfrm>
          <a:off x="147544" y="2132856"/>
          <a:ext cx="8672928" cy="2987040"/>
        </p:xfrm>
        <a:graphic>
          <a:graphicData uri="http://schemas.openxmlformats.org/drawingml/2006/table">
            <a:tbl>
              <a:tblPr>
                <a:tableStyleId>{5C22544A-7EE6-4342-B048-85BDC9FD1C3A}</a:tableStyleId>
              </a:tblPr>
              <a:tblGrid>
                <a:gridCol w="8672928">
                  <a:extLst>
                    <a:ext uri="{9D8B030D-6E8A-4147-A177-3AD203B41FA5}">
                      <a16:colId xmlns:a16="http://schemas.microsoft.com/office/drawing/2014/main" val="378365861"/>
                    </a:ext>
                  </a:extLst>
                </a:gridCol>
              </a:tblGrid>
              <a:tr h="190500">
                <a:tc>
                  <a:txBody>
                    <a:bodyPr/>
                    <a:lstStyle/>
                    <a:p>
                      <a:pPr algn="l" fontAlgn="b"/>
                      <a:r>
                        <a:rPr lang="fr-FR" sz="1400" b="1" u="none" strike="noStrike" dirty="0">
                          <a:solidFill>
                            <a:srgbClr val="FF0000"/>
                          </a:solidFill>
                          <a:effectLst/>
                        </a:rPr>
                        <a:t>Système économique et financier</a:t>
                      </a:r>
                      <a:endParaRPr lang="fr-FR" sz="14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73845397"/>
                  </a:ext>
                </a:extLst>
              </a:tr>
              <a:tr h="190500">
                <a:tc>
                  <a:txBody>
                    <a:bodyPr/>
                    <a:lstStyle/>
                    <a:p>
                      <a:pPr algn="l" fontAlgn="b"/>
                      <a:r>
                        <a:rPr lang="fr-FR" sz="1400" u="none" strike="noStrike" dirty="0">
                          <a:solidFill>
                            <a:srgbClr val="FF0000"/>
                          </a:solidFill>
                          <a:effectLst/>
                        </a:rPr>
                        <a:t>Contextualisation (historique, cadre, définition, périmètre temporel et géographique)</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422708434"/>
                  </a:ext>
                </a:extLst>
              </a:tr>
              <a:tr h="190500">
                <a:tc>
                  <a:txBody>
                    <a:bodyPr/>
                    <a:lstStyle/>
                    <a:p>
                      <a:pPr algn="l" fontAlgn="b"/>
                      <a:r>
                        <a:rPr lang="fr-FR" sz="1400" u="none" strike="noStrike" dirty="0">
                          <a:effectLst/>
                        </a:rPr>
                        <a:t>Connaître les différents paradigmes économiques, leurs potentiels et leurs limites</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73766241"/>
                  </a:ext>
                </a:extLst>
              </a:tr>
              <a:tr h="190500">
                <a:tc>
                  <a:txBody>
                    <a:bodyPr/>
                    <a:lstStyle/>
                    <a:p>
                      <a:pPr algn="l" fontAlgn="b"/>
                      <a:r>
                        <a:rPr lang="fr-FR" sz="1400" u="none" strike="noStrike" dirty="0">
                          <a:solidFill>
                            <a:srgbClr val="FF0000"/>
                          </a:solidFill>
                          <a:effectLst/>
                        </a:rPr>
                        <a:t>Mécanismes</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36487371"/>
                  </a:ext>
                </a:extLst>
              </a:tr>
              <a:tr h="190500">
                <a:tc>
                  <a:txBody>
                    <a:bodyPr/>
                    <a:lstStyle/>
                    <a:p>
                      <a:pPr algn="l" fontAlgn="b"/>
                      <a:r>
                        <a:rPr lang="fr-FR" sz="1400" u="none" strike="noStrike" dirty="0">
                          <a:effectLst/>
                        </a:rPr>
                        <a:t>Connaitre les principes de la macro- et de la micro-économie</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1259235"/>
                  </a:ext>
                </a:extLst>
              </a:tr>
              <a:tr h="314325">
                <a:tc>
                  <a:txBody>
                    <a:bodyPr/>
                    <a:lstStyle/>
                    <a:p>
                      <a:pPr algn="l" fontAlgn="b"/>
                      <a:r>
                        <a:rPr lang="fr-FR" sz="1400" u="none" strike="noStrike" dirty="0">
                          <a:effectLst/>
                        </a:rPr>
                        <a:t>Connaître les principaux indicateurs économiques utilisés aujourd'hui, leurs avantages, leurs inconvénients et leurs impacts</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25968710"/>
                  </a:ext>
                </a:extLst>
              </a:tr>
              <a:tr h="190500">
                <a:tc>
                  <a:txBody>
                    <a:bodyPr/>
                    <a:lstStyle/>
                    <a:p>
                      <a:pPr algn="l" fontAlgn="b"/>
                      <a:r>
                        <a:rPr lang="fr-FR" sz="1400" u="none" strike="noStrike" dirty="0">
                          <a:solidFill>
                            <a:srgbClr val="FF0000"/>
                          </a:solidFill>
                          <a:effectLst/>
                        </a:rPr>
                        <a:t>Relations, interactions</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40837227"/>
                  </a:ext>
                </a:extLst>
              </a:tr>
              <a:tr h="190500">
                <a:tc>
                  <a:txBody>
                    <a:bodyPr/>
                    <a:lstStyle/>
                    <a:p>
                      <a:pPr algn="l" fontAlgn="b"/>
                      <a:r>
                        <a:rPr lang="fr-FR" sz="1400" u="none" strike="noStrike" dirty="0">
                          <a:effectLst/>
                        </a:rPr>
                        <a:t>Connaître les concepts de la finance verte, durable, etc. ainsi que leurs limites </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86038593"/>
                  </a:ext>
                </a:extLst>
              </a:tr>
              <a:tr h="190500">
                <a:tc>
                  <a:txBody>
                    <a:bodyPr/>
                    <a:lstStyle/>
                    <a:p>
                      <a:pPr algn="l" fontAlgn="b"/>
                      <a:r>
                        <a:rPr lang="fr-FR" sz="1400" u="none" strike="noStrike" dirty="0">
                          <a:solidFill>
                            <a:srgbClr val="FF0000"/>
                          </a:solidFill>
                          <a:effectLst/>
                        </a:rPr>
                        <a:t>Risques et limites</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32977587"/>
                  </a:ext>
                </a:extLst>
              </a:tr>
              <a:tr h="190500">
                <a:tc>
                  <a:txBody>
                    <a:bodyPr/>
                    <a:lstStyle/>
                    <a:p>
                      <a:pPr algn="l" fontAlgn="b"/>
                      <a:r>
                        <a:rPr lang="fr-FR" sz="1400" u="none" strike="noStrike" dirty="0">
                          <a:effectLst/>
                        </a:rPr>
                        <a:t>Connaître la tragédie des communs</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3747147"/>
                  </a:ext>
                </a:extLst>
              </a:tr>
              <a:tr h="190500">
                <a:tc>
                  <a:txBody>
                    <a:bodyPr/>
                    <a:lstStyle/>
                    <a:p>
                      <a:pPr algn="l" fontAlgn="b"/>
                      <a:r>
                        <a:rPr lang="fr-FR" sz="1400" u="none" strike="noStrike" dirty="0">
                          <a:solidFill>
                            <a:srgbClr val="FF0000"/>
                          </a:solidFill>
                          <a:effectLst/>
                        </a:rPr>
                        <a:t>Perspectives (solutions, prospectives, etc.)</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22595451"/>
                  </a:ext>
                </a:extLst>
              </a:tr>
              <a:tr h="190500">
                <a:tc>
                  <a:txBody>
                    <a:bodyPr/>
                    <a:lstStyle/>
                    <a:p>
                      <a:pPr algn="l" fontAlgn="b"/>
                      <a:r>
                        <a:rPr lang="fr-FR" sz="1400" u="none" strike="noStrike" dirty="0">
                          <a:effectLst/>
                        </a:rPr>
                        <a:t>Les communs comme émancipation</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01619094"/>
                  </a:ext>
                </a:extLst>
              </a:tr>
              <a:tr h="190500">
                <a:tc>
                  <a:txBody>
                    <a:bodyPr/>
                    <a:lstStyle/>
                    <a:p>
                      <a:pPr algn="l" fontAlgn="b"/>
                      <a:r>
                        <a:rPr lang="fr-FR" sz="1400" u="none" strike="noStrike" dirty="0">
                          <a:effectLst/>
                        </a:rPr>
                        <a:t>Pour une finance éthique ?</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9626287"/>
                  </a:ext>
                </a:extLst>
              </a:tr>
            </a:tbl>
          </a:graphicData>
        </a:graphic>
      </p:graphicFrame>
    </p:spTree>
    <p:extLst>
      <p:ext uri="{BB962C8B-B14F-4D97-AF65-F5344CB8AC3E}">
        <p14:creationId xmlns:p14="http://schemas.microsoft.com/office/powerpoint/2010/main" val="26639258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sp>
        <p:nvSpPr>
          <p:cNvPr id="18" name="ZoneTexte 17"/>
          <p:cNvSpPr txBox="1"/>
          <p:nvPr/>
        </p:nvSpPr>
        <p:spPr>
          <a:xfrm>
            <a:off x="3114325" y="557908"/>
            <a:ext cx="3747436" cy="369332"/>
          </a:xfrm>
          <a:prstGeom prst="rect">
            <a:avLst/>
          </a:prstGeom>
          <a:noFill/>
        </p:spPr>
        <p:txBody>
          <a:bodyPr wrap="none" rtlCol="0">
            <a:spAutoFit/>
          </a:bodyPr>
          <a:lstStyle/>
          <a:p>
            <a:r>
              <a:rPr lang="fr-FR" b="1" dirty="0" smtClean="0">
                <a:solidFill>
                  <a:srgbClr val="7030A0"/>
                </a:solidFill>
              </a:rPr>
              <a:t>Moyens institutionnels et techniques</a:t>
            </a:r>
            <a:endParaRPr lang="fr-FR" b="1" dirty="0">
              <a:solidFill>
                <a:srgbClr val="7030A0"/>
              </a:solidFill>
            </a:endParaRPr>
          </a:p>
        </p:txBody>
      </p:sp>
      <p:sp>
        <p:nvSpPr>
          <p:cNvPr id="9" name="Flèche droite 8"/>
          <p:cNvSpPr/>
          <p:nvPr/>
        </p:nvSpPr>
        <p:spPr>
          <a:xfrm rot="5400000">
            <a:off x="3698776" y="3366334"/>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23528" y="1064633"/>
            <a:ext cx="7542584" cy="2308324"/>
          </a:xfrm>
          <a:prstGeom prst="rect">
            <a:avLst/>
          </a:prstGeom>
        </p:spPr>
        <p:txBody>
          <a:bodyPr wrap="square">
            <a:spAutoFit/>
          </a:bodyPr>
          <a:lstStyle/>
          <a:p>
            <a:r>
              <a:rPr lang="fr-FR" dirty="0"/>
              <a:t>2_2	</a:t>
            </a:r>
            <a:r>
              <a:rPr lang="fr-FR" b="1" dirty="0">
                <a:solidFill>
                  <a:srgbClr val="FF0000"/>
                </a:solidFill>
              </a:rPr>
              <a:t>Industrie, innovation et infrastructure</a:t>
            </a:r>
          </a:p>
          <a:p>
            <a:r>
              <a:rPr lang="fr-FR" dirty="0"/>
              <a:t>2_2.1	</a:t>
            </a:r>
            <a:r>
              <a:rPr lang="fr-FR" dirty="0" err="1">
                <a:solidFill>
                  <a:srgbClr val="00B0F0"/>
                </a:solidFill>
              </a:rPr>
              <a:t>Eco-conception</a:t>
            </a:r>
            <a:r>
              <a:rPr lang="fr-FR" dirty="0"/>
              <a:t> : cycle de vie du produit (prendre en compte toutes les étapes, de l'émergence de l'idée de création du produit à sa fin de vie)</a:t>
            </a:r>
          </a:p>
          <a:p>
            <a:r>
              <a:rPr lang="fr-FR" dirty="0"/>
              <a:t>2_2.2	</a:t>
            </a:r>
            <a:r>
              <a:rPr lang="fr-FR" dirty="0">
                <a:solidFill>
                  <a:srgbClr val="00B0F0"/>
                </a:solidFill>
              </a:rPr>
              <a:t>Gestion de la chaîne logistique </a:t>
            </a:r>
            <a:r>
              <a:rPr lang="fr-FR" dirty="0"/>
              <a:t>(en accord avec les principes de DDRS)</a:t>
            </a:r>
          </a:p>
          <a:p>
            <a:r>
              <a:rPr lang="fr-FR" dirty="0"/>
              <a:t>2_2.3	</a:t>
            </a:r>
            <a:r>
              <a:rPr lang="fr-FR" dirty="0">
                <a:solidFill>
                  <a:srgbClr val="00B0F0"/>
                </a:solidFill>
              </a:rPr>
              <a:t>Finance solidaire </a:t>
            </a:r>
            <a:r>
              <a:rPr lang="fr-FR" dirty="0"/>
              <a:t>(épargne placée sur des produits financiers solidaires, permet ainsi la création d'emplois, de logements sociaux, de projets environnementaux, ...)</a:t>
            </a:r>
          </a:p>
        </p:txBody>
      </p:sp>
      <p:sp>
        <p:nvSpPr>
          <p:cNvPr id="3" name="ZoneTexte 2"/>
          <p:cNvSpPr txBox="1"/>
          <p:nvPr/>
        </p:nvSpPr>
        <p:spPr>
          <a:xfrm flipH="1">
            <a:off x="219856" y="3696541"/>
            <a:ext cx="4768187" cy="2585323"/>
          </a:xfrm>
          <a:prstGeom prst="rect">
            <a:avLst/>
          </a:prstGeom>
          <a:noFill/>
        </p:spPr>
        <p:txBody>
          <a:bodyPr wrap="square" rtlCol="0">
            <a:spAutoFit/>
          </a:bodyPr>
          <a:lstStyle/>
          <a:p>
            <a:r>
              <a:rPr lang="fr-FR" dirty="0" smtClean="0"/>
              <a:t>EC CFI3: CRISTALLO</a:t>
            </a:r>
          </a:p>
          <a:p>
            <a:r>
              <a:rPr lang="fr-FR" dirty="0" smtClean="0"/>
              <a:t>SYNPOL</a:t>
            </a:r>
            <a:endParaRPr lang="fr-FR" dirty="0"/>
          </a:p>
          <a:p>
            <a:r>
              <a:rPr lang="fr-FR" dirty="0" smtClean="0"/>
              <a:t> ITS (Partie dédiée); </a:t>
            </a:r>
          </a:p>
          <a:p>
            <a:r>
              <a:rPr lang="fr-FR" dirty="0" smtClean="0"/>
              <a:t>EC CFI4: FORM</a:t>
            </a:r>
          </a:p>
          <a:p>
            <a:r>
              <a:rPr lang="fr-FR" dirty="0" smtClean="0"/>
              <a:t> PTP, </a:t>
            </a:r>
          </a:p>
          <a:p>
            <a:r>
              <a:rPr lang="fr-FR" dirty="0" smtClean="0"/>
              <a:t>NUC3, </a:t>
            </a:r>
          </a:p>
          <a:p>
            <a:r>
              <a:rPr lang="fr-FR" dirty="0" smtClean="0"/>
              <a:t>IG, </a:t>
            </a:r>
          </a:p>
          <a:p>
            <a:r>
              <a:rPr lang="fr-FR" dirty="0" smtClean="0"/>
              <a:t>MCEAPOL, </a:t>
            </a:r>
          </a:p>
          <a:p>
            <a:r>
              <a:rPr lang="fr-FR" dirty="0" smtClean="0"/>
              <a:t>NUC+</a:t>
            </a:r>
          </a:p>
        </p:txBody>
      </p:sp>
      <p:sp>
        <p:nvSpPr>
          <p:cNvPr id="4" name="Rectangle 3"/>
          <p:cNvSpPr/>
          <p:nvPr/>
        </p:nvSpPr>
        <p:spPr>
          <a:xfrm>
            <a:off x="5020866" y="3729400"/>
            <a:ext cx="4572000" cy="1754326"/>
          </a:xfrm>
          <a:prstGeom prst="rect">
            <a:avLst/>
          </a:prstGeom>
        </p:spPr>
        <p:txBody>
          <a:bodyPr>
            <a:spAutoFit/>
          </a:bodyPr>
          <a:lstStyle/>
          <a:p>
            <a:r>
              <a:rPr lang="fr-FR" dirty="0"/>
              <a:t>EC CFI5: IOPI (CM Dédié</a:t>
            </a:r>
            <a:r>
              <a:rPr lang="fr-FR" dirty="0" smtClean="0"/>
              <a:t>)</a:t>
            </a:r>
          </a:p>
          <a:p>
            <a:r>
              <a:rPr lang="fr-FR" dirty="0" smtClean="0"/>
              <a:t> APPPOL</a:t>
            </a:r>
          </a:p>
          <a:p>
            <a:r>
              <a:rPr lang="fr-FR" dirty="0" err="1" smtClean="0"/>
              <a:t>PjPOL</a:t>
            </a:r>
            <a:endParaRPr lang="fr-FR" dirty="0" smtClean="0"/>
          </a:p>
          <a:p>
            <a:r>
              <a:rPr lang="fr-FR" dirty="0" smtClean="0"/>
              <a:t> OMI4</a:t>
            </a:r>
          </a:p>
          <a:p>
            <a:r>
              <a:rPr lang="fr-FR" dirty="0" smtClean="0"/>
              <a:t> </a:t>
            </a:r>
            <a:r>
              <a:rPr lang="fr-FR" dirty="0"/>
              <a:t>ENV (partie dédiée</a:t>
            </a:r>
            <a:r>
              <a:rPr lang="fr-FR" dirty="0" smtClean="0"/>
              <a:t>)</a:t>
            </a:r>
          </a:p>
          <a:p>
            <a:r>
              <a:rPr lang="fr-FR" dirty="0" smtClean="0"/>
              <a:t>MI</a:t>
            </a:r>
            <a:endParaRPr lang="fr-FR" dirty="0"/>
          </a:p>
        </p:txBody>
      </p:sp>
    </p:spTree>
    <p:extLst>
      <p:ext uri="{BB962C8B-B14F-4D97-AF65-F5344CB8AC3E}">
        <p14:creationId xmlns:p14="http://schemas.microsoft.com/office/powerpoint/2010/main" val="3133094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589615685"/>
              </p:ext>
            </p:extLst>
          </p:nvPr>
        </p:nvGraphicFramePr>
        <p:xfrm>
          <a:off x="243888" y="2708920"/>
          <a:ext cx="8662938" cy="2346960"/>
        </p:xfrm>
        <a:graphic>
          <a:graphicData uri="http://schemas.openxmlformats.org/drawingml/2006/table">
            <a:tbl>
              <a:tblPr>
                <a:tableStyleId>{5C22544A-7EE6-4342-B048-85BDC9FD1C3A}</a:tableStyleId>
              </a:tblPr>
              <a:tblGrid>
                <a:gridCol w="8662938">
                  <a:extLst>
                    <a:ext uri="{9D8B030D-6E8A-4147-A177-3AD203B41FA5}">
                      <a16:colId xmlns:a16="http://schemas.microsoft.com/office/drawing/2014/main" val="376325369"/>
                    </a:ext>
                  </a:extLst>
                </a:gridCol>
              </a:tblGrid>
              <a:tr h="190500">
                <a:tc>
                  <a:txBody>
                    <a:bodyPr/>
                    <a:lstStyle/>
                    <a:p>
                      <a:pPr algn="l" fontAlgn="b"/>
                      <a:r>
                        <a:rPr lang="fr-FR" sz="1400" b="1" u="none" strike="noStrike" dirty="0">
                          <a:solidFill>
                            <a:srgbClr val="FF0000"/>
                          </a:solidFill>
                          <a:effectLst/>
                        </a:rPr>
                        <a:t>Outil de l'ingénieur</a:t>
                      </a:r>
                      <a:endParaRPr lang="fr-FR" sz="14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42166705"/>
                  </a:ext>
                </a:extLst>
              </a:tr>
              <a:tr h="190500">
                <a:tc>
                  <a:txBody>
                    <a:bodyPr/>
                    <a:lstStyle/>
                    <a:p>
                      <a:pPr algn="l" fontAlgn="b"/>
                      <a:r>
                        <a:rPr lang="fr-FR" sz="1400" u="none" strike="noStrike" dirty="0">
                          <a:solidFill>
                            <a:srgbClr val="FF0000"/>
                          </a:solidFill>
                          <a:effectLst/>
                        </a:rPr>
                        <a:t>Contextualisation (historique, cadre, définition, périmètre temporel et géographique)</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3870356"/>
                  </a:ext>
                </a:extLst>
              </a:tr>
              <a:tr h="190500">
                <a:tc>
                  <a:txBody>
                    <a:bodyPr/>
                    <a:lstStyle/>
                    <a:p>
                      <a:pPr algn="l" fontAlgn="b"/>
                      <a:r>
                        <a:rPr lang="fr-FR" sz="1400" u="none" strike="noStrike" dirty="0">
                          <a:effectLst/>
                        </a:rPr>
                        <a:t>Histoire </a:t>
                      </a:r>
                      <a:r>
                        <a:rPr lang="fr-FR" sz="1400" u="none" strike="noStrike" dirty="0" err="1">
                          <a:effectLst/>
                        </a:rPr>
                        <a:t>socio-techniques</a:t>
                      </a:r>
                      <a:r>
                        <a:rPr lang="fr-FR" sz="1400" u="none" strike="noStrike" dirty="0">
                          <a:effectLst/>
                        </a:rPr>
                        <a:t> des outils utilisés</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87416026"/>
                  </a:ext>
                </a:extLst>
              </a:tr>
              <a:tr h="190500">
                <a:tc>
                  <a:txBody>
                    <a:bodyPr/>
                    <a:lstStyle/>
                    <a:p>
                      <a:pPr algn="l" fontAlgn="b"/>
                      <a:r>
                        <a:rPr lang="fr-FR" sz="1400" u="none" strike="noStrike" dirty="0">
                          <a:effectLst/>
                        </a:rPr>
                        <a:t>Connaître les définitions d'empreinte écologique, de bilan écologique, etc.</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22616611"/>
                  </a:ext>
                </a:extLst>
              </a:tr>
              <a:tr h="190500">
                <a:tc>
                  <a:txBody>
                    <a:bodyPr/>
                    <a:lstStyle/>
                    <a:p>
                      <a:pPr algn="l" fontAlgn="b"/>
                      <a:r>
                        <a:rPr lang="fr-FR" sz="1400" u="none" strike="noStrike" dirty="0">
                          <a:solidFill>
                            <a:srgbClr val="FF0000"/>
                          </a:solidFill>
                          <a:effectLst/>
                        </a:rPr>
                        <a:t>Outils de l'économie circulaire</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833220416"/>
                  </a:ext>
                </a:extLst>
              </a:tr>
              <a:tr h="190500">
                <a:tc>
                  <a:txBody>
                    <a:bodyPr/>
                    <a:lstStyle/>
                    <a:p>
                      <a:pPr algn="l" fontAlgn="b"/>
                      <a:r>
                        <a:rPr lang="fr-FR" sz="1400" u="none" strike="noStrike" dirty="0">
                          <a:effectLst/>
                        </a:rPr>
                        <a:t>Connaître le principe de la méthode ACV (Analyse Cycle de Vie) et ses limites</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12225741"/>
                  </a:ext>
                </a:extLst>
              </a:tr>
              <a:tr h="190500">
                <a:tc>
                  <a:txBody>
                    <a:bodyPr/>
                    <a:lstStyle/>
                    <a:p>
                      <a:pPr algn="l" fontAlgn="b"/>
                      <a:r>
                        <a:rPr lang="fr-FR" sz="1400" u="none" strike="noStrike" dirty="0">
                          <a:effectLst/>
                        </a:rPr>
                        <a:t>Connaître le principe de la méthode Bilan Carbone et ses limites</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9421655"/>
                  </a:ext>
                </a:extLst>
              </a:tr>
              <a:tr h="190500">
                <a:tc>
                  <a:txBody>
                    <a:bodyPr/>
                    <a:lstStyle/>
                    <a:p>
                      <a:pPr algn="l" fontAlgn="b"/>
                      <a:r>
                        <a:rPr lang="fr-FR" sz="1400" u="none" strike="noStrike" dirty="0">
                          <a:solidFill>
                            <a:srgbClr val="FF0000"/>
                          </a:solidFill>
                          <a:effectLst/>
                        </a:rPr>
                        <a:t>Outils de l'analyse des systèmes complexes (systémique)</a:t>
                      </a:r>
                      <a:endParaRPr lang="fr-FR" sz="1400" b="0"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95798105"/>
                  </a:ext>
                </a:extLst>
              </a:tr>
              <a:tr h="314325">
                <a:tc>
                  <a:txBody>
                    <a:bodyPr/>
                    <a:lstStyle/>
                    <a:p>
                      <a:pPr algn="l" fontAlgn="b"/>
                      <a:r>
                        <a:rPr lang="fr-FR" sz="1400" u="none" strike="noStrike" dirty="0">
                          <a:effectLst/>
                        </a:rPr>
                        <a:t>Connaitre les différentes classes d'outils systémiques (visualisation du système, modélisation du système, conception/</a:t>
                      </a:r>
                      <a:r>
                        <a:rPr lang="fr-FR" sz="1400" u="none" strike="noStrike" dirty="0" err="1">
                          <a:effectLst/>
                        </a:rPr>
                        <a:t>reconception</a:t>
                      </a:r>
                      <a:r>
                        <a:rPr lang="fr-FR" sz="1400" u="none" strike="noStrike" dirty="0">
                          <a:effectLst/>
                        </a:rPr>
                        <a:t> du système)</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75579685"/>
                  </a:ext>
                </a:extLst>
              </a:tr>
              <a:tr h="190500">
                <a:tc>
                  <a:txBody>
                    <a:bodyPr/>
                    <a:lstStyle/>
                    <a:p>
                      <a:pPr algn="l" fontAlgn="b"/>
                      <a:r>
                        <a:rPr lang="fr-FR" sz="1400" u="none" strike="noStrike" dirty="0">
                          <a:effectLst/>
                        </a:rPr>
                        <a:t>Connaître les principes de la modélisation dynamique de système complexe (</a:t>
                      </a:r>
                      <a:r>
                        <a:rPr lang="fr-FR" sz="1400" u="none" strike="noStrike" dirty="0" err="1">
                          <a:effectLst/>
                        </a:rPr>
                        <a:t>rebouclage</a:t>
                      </a:r>
                      <a:r>
                        <a:rPr lang="fr-FR" sz="1400" u="none" strike="noStrike" dirty="0">
                          <a:effectLst/>
                        </a:rPr>
                        <a:t>, etc.)</a:t>
                      </a:r>
                      <a:endParaRPr lang="fr-FR" sz="1400" b="0" i="1"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29470344"/>
                  </a:ext>
                </a:extLst>
              </a:tr>
            </a:tbl>
          </a:graphicData>
        </a:graphic>
      </p:graphicFrame>
      <p:sp>
        <p:nvSpPr>
          <p:cNvPr id="11" name="ZoneTexte 10"/>
          <p:cNvSpPr txBox="1"/>
          <p:nvPr/>
        </p:nvSpPr>
        <p:spPr>
          <a:xfrm>
            <a:off x="3114325" y="557908"/>
            <a:ext cx="3747436" cy="369332"/>
          </a:xfrm>
          <a:prstGeom prst="rect">
            <a:avLst/>
          </a:prstGeom>
          <a:noFill/>
        </p:spPr>
        <p:txBody>
          <a:bodyPr wrap="none" rtlCol="0">
            <a:spAutoFit/>
          </a:bodyPr>
          <a:lstStyle/>
          <a:p>
            <a:r>
              <a:rPr lang="fr-FR" b="1" dirty="0" smtClean="0">
                <a:solidFill>
                  <a:srgbClr val="7030A0"/>
                </a:solidFill>
              </a:rPr>
              <a:t>Moyens institutionnels et techniques</a:t>
            </a:r>
            <a:endParaRPr lang="fr-FR" b="1" dirty="0">
              <a:solidFill>
                <a:srgbClr val="7030A0"/>
              </a:solidFill>
            </a:endParaRPr>
          </a:p>
        </p:txBody>
      </p:sp>
    </p:spTree>
    <p:extLst>
      <p:ext uri="{BB962C8B-B14F-4D97-AF65-F5344CB8AC3E}">
        <p14:creationId xmlns:p14="http://schemas.microsoft.com/office/powerpoint/2010/main" val="2976215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3606331" y="161864"/>
            <a:ext cx="2373407" cy="369332"/>
          </a:xfrm>
          <a:prstGeom prst="rect">
            <a:avLst/>
          </a:prstGeom>
          <a:noFill/>
        </p:spPr>
        <p:txBody>
          <a:bodyPr wrap="none" rtlCol="0">
            <a:spAutoFit/>
          </a:bodyPr>
          <a:lstStyle/>
          <a:p>
            <a:r>
              <a:rPr lang="fr-FR" u="sng" dirty="0" smtClean="0"/>
              <a:t>Le référentiel VO et V1</a:t>
            </a:r>
            <a:r>
              <a:rPr lang="fr-FR" dirty="0" smtClean="0"/>
              <a:t>:</a:t>
            </a:r>
            <a:endParaRPr lang="fr-FR" dirty="0"/>
          </a:p>
        </p:txBody>
      </p:sp>
      <p:sp>
        <p:nvSpPr>
          <p:cNvPr id="11" name="ZoneTexte 10"/>
          <p:cNvSpPr txBox="1"/>
          <p:nvPr/>
        </p:nvSpPr>
        <p:spPr>
          <a:xfrm>
            <a:off x="3114325" y="557908"/>
            <a:ext cx="3747436" cy="369332"/>
          </a:xfrm>
          <a:prstGeom prst="rect">
            <a:avLst/>
          </a:prstGeom>
          <a:noFill/>
        </p:spPr>
        <p:txBody>
          <a:bodyPr wrap="none" rtlCol="0">
            <a:spAutoFit/>
          </a:bodyPr>
          <a:lstStyle/>
          <a:p>
            <a:r>
              <a:rPr lang="fr-FR" b="1" dirty="0" smtClean="0">
                <a:solidFill>
                  <a:srgbClr val="7030A0"/>
                </a:solidFill>
              </a:rPr>
              <a:t>Moyens institutionnels et techniques</a:t>
            </a:r>
            <a:endParaRPr lang="fr-FR" b="1" dirty="0">
              <a:solidFill>
                <a:srgbClr val="7030A0"/>
              </a:solidFill>
            </a:endParaRPr>
          </a:p>
        </p:txBody>
      </p:sp>
      <p:sp>
        <p:nvSpPr>
          <p:cNvPr id="9" name="Rectangle 8"/>
          <p:cNvSpPr/>
          <p:nvPr/>
        </p:nvSpPr>
        <p:spPr>
          <a:xfrm>
            <a:off x="467544" y="1185891"/>
            <a:ext cx="7902624" cy="2308324"/>
          </a:xfrm>
          <a:prstGeom prst="rect">
            <a:avLst/>
          </a:prstGeom>
        </p:spPr>
        <p:txBody>
          <a:bodyPr wrap="square">
            <a:spAutoFit/>
          </a:bodyPr>
          <a:lstStyle/>
          <a:p>
            <a:r>
              <a:rPr lang="fr-FR" dirty="0"/>
              <a:t>2_1	</a:t>
            </a:r>
            <a:r>
              <a:rPr lang="fr-FR" b="1" dirty="0">
                <a:solidFill>
                  <a:srgbClr val="FF0000"/>
                </a:solidFill>
              </a:rPr>
              <a:t>Consommation et production responsable</a:t>
            </a:r>
          </a:p>
          <a:p>
            <a:r>
              <a:rPr lang="fr-FR" dirty="0"/>
              <a:t>2_1.1	</a:t>
            </a:r>
            <a:r>
              <a:rPr lang="fr-FR" dirty="0">
                <a:solidFill>
                  <a:srgbClr val="00B0F0"/>
                </a:solidFill>
              </a:rPr>
              <a:t>Economie circulaire </a:t>
            </a:r>
            <a:r>
              <a:rPr lang="fr-FR" dirty="0"/>
              <a:t>(économie verte, ...)</a:t>
            </a:r>
          </a:p>
          <a:p>
            <a:r>
              <a:rPr lang="fr-FR" dirty="0"/>
              <a:t>2_1.2	</a:t>
            </a:r>
            <a:r>
              <a:rPr lang="fr-FR" dirty="0">
                <a:solidFill>
                  <a:srgbClr val="00B0F0"/>
                </a:solidFill>
              </a:rPr>
              <a:t>Economie sociale et solidaire</a:t>
            </a:r>
            <a:r>
              <a:rPr lang="fr-FR" dirty="0"/>
              <a:t>( ex </a:t>
            </a:r>
            <a:r>
              <a:rPr lang="fr-FR" dirty="0" err="1"/>
              <a:t>france</a:t>
            </a:r>
            <a:r>
              <a:rPr lang="fr-FR" dirty="0"/>
              <a:t> Sécurité sociale), monnaie complémentaire (monnaie parallèle qui n'émane pas d'un gouvernement national et qui est destinée à être échangée exclusivement dans une zone géographique limitée)</a:t>
            </a:r>
          </a:p>
          <a:p>
            <a:r>
              <a:rPr lang="fr-FR" dirty="0"/>
              <a:t>2_1.3	</a:t>
            </a:r>
            <a:r>
              <a:rPr lang="fr-FR" dirty="0">
                <a:solidFill>
                  <a:srgbClr val="00B0F0"/>
                </a:solidFill>
              </a:rPr>
              <a:t>Mode de vie, mode de consommation et mode de production </a:t>
            </a:r>
            <a:r>
              <a:rPr lang="fr-FR" dirty="0"/>
              <a:t>(et évolution en raison de la prise de conscience écologique</a:t>
            </a:r>
            <a:r>
              <a:rPr lang="fr-FR" dirty="0" smtClean="0"/>
              <a:t>)</a:t>
            </a:r>
            <a:endParaRPr lang="fr-FR" dirty="0"/>
          </a:p>
        </p:txBody>
      </p:sp>
      <p:sp>
        <p:nvSpPr>
          <p:cNvPr id="4" name="Flèche droite 3"/>
          <p:cNvSpPr/>
          <p:nvPr/>
        </p:nvSpPr>
        <p:spPr>
          <a:xfrm rot="5400000">
            <a:off x="3875359" y="3572846"/>
            <a:ext cx="45717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438169" y="4226824"/>
            <a:ext cx="2086933" cy="2308324"/>
          </a:xfrm>
          <a:prstGeom prst="rect">
            <a:avLst/>
          </a:prstGeom>
          <a:noFill/>
        </p:spPr>
        <p:txBody>
          <a:bodyPr wrap="square" rtlCol="0">
            <a:spAutoFit/>
          </a:bodyPr>
          <a:lstStyle/>
          <a:p>
            <a:r>
              <a:rPr lang="fr-FR" dirty="0" smtClean="0"/>
              <a:t>EC CFI3: NUC1,2</a:t>
            </a:r>
            <a:endParaRPr lang="fr-FR" dirty="0"/>
          </a:p>
          <a:p>
            <a:r>
              <a:rPr lang="fr-FR" dirty="0" smtClean="0"/>
              <a:t>CRISTALLO</a:t>
            </a:r>
          </a:p>
          <a:p>
            <a:r>
              <a:rPr lang="fr-FR" dirty="0" smtClean="0"/>
              <a:t>TPPOL </a:t>
            </a:r>
          </a:p>
          <a:p>
            <a:r>
              <a:rPr lang="fr-FR" dirty="0" smtClean="0"/>
              <a:t>ECCFI4:</a:t>
            </a:r>
          </a:p>
          <a:p>
            <a:r>
              <a:rPr lang="fr-FR" dirty="0" smtClean="0"/>
              <a:t>MECAPOL</a:t>
            </a:r>
          </a:p>
          <a:p>
            <a:r>
              <a:rPr lang="fr-FR" dirty="0" smtClean="0"/>
              <a:t>PTP</a:t>
            </a:r>
          </a:p>
          <a:p>
            <a:r>
              <a:rPr lang="fr-FR" dirty="0" smtClean="0"/>
              <a:t>Nuc3</a:t>
            </a:r>
          </a:p>
          <a:p>
            <a:r>
              <a:rPr lang="fr-FR" dirty="0" err="1" smtClean="0"/>
              <a:t>Nuc</a:t>
            </a:r>
            <a:r>
              <a:rPr lang="fr-FR" dirty="0"/>
              <a:t>+</a:t>
            </a:r>
          </a:p>
        </p:txBody>
      </p:sp>
      <p:sp>
        <p:nvSpPr>
          <p:cNvPr id="12" name="ZoneTexte 11"/>
          <p:cNvSpPr txBox="1"/>
          <p:nvPr/>
        </p:nvSpPr>
        <p:spPr>
          <a:xfrm>
            <a:off x="4800527" y="4151779"/>
            <a:ext cx="2086933" cy="1477328"/>
          </a:xfrm>
          <a:prstGeom prst="rect">
            <a:avLst/>
          </a:prstGeom>
          <a:noFill/>
        </p:spPr>
        <p:txBody>
          <a:bodyPr wrap="square" rtlCol="0">
            <a:spAutoFit/>
          </a:bodyPr>
          <a:lstStyle/>
          <a:p>
            <a:r>
              <a:rPr lang="fr-FR" dirty="0" smtClean="0"/>
              <a:t>EC CFI5:APPPOL</a:t>
            </a:r>
          </a:p>
          <a:p>
            <a:r>
              <a:rPr lang="fr-FR" dirty="0" smtClean="0"/>
              <a:t>POLTECH</a:t>
            </a:r>
          </a:p>
          <a:p>
            <a:r>
              <a:rPr lang="fr-FR" dirty="0" err="1" smtClean="0"/>
              <a:t>PjPOL</a:t>
            </a:r>
            <a:endParaRPr lang="fr-FR" dirty="0" smtClean="0"/>
          </a:p>
          <a:p>
            <a:r>
              <a:rPr lang="fr-FR" dirty="0" smtClean="0"/>
              <a:t>ENV (partie dédiée)</a:t>
            </a:r>
          </a:p>
          <a:p>
            <a:r>
              <a:rPr lang="fr-FR" dirty="0" smtClean="0"/>
              <a:t>MI</a:t>
            </a:r>
            <a:endParaRPr lang="fr-FR" dirty="0"/>
          </a:p>
        </p:txBody>
      </p:sp>
    </p:spTree>
    <p:extLst>
      <p:ext uri="{BB962C8B-B14F-4D97-AF65-F5344CB8AC3E}">
        <p14:creationId xmlns:p14="http://schemas.microsoft.com/office/powerpoint/2010/main" val="30261410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4122306" y="419459"/>
            <a:ext cx="1341457" cy="369332"/>
          </a:xfrm>
          <a:prstGeom prst="rect">
            <a:avLst/>
          </a:prstGeom>
          <a:noFill/>
        </p:spPr>
        <p:txBody>
          <a:bodyPr wrap="none" rtlCol="0">
            <a:spAutoFit/>
          </a:bodyPr>
          <a:lstStyle/>
          <a:p>
            <a:r>
              <a:rPr lang="fr-FR" u="sng" dirty="0" smtClean="0"/>
              <a:t>Les ateliers :</a:t>
            </a:r>
            <a:endParaRPr lang="fr-FR" dirty="0"/>
          </a:p>
        </p:txBody>
      </p:sp>
      <p:sp>
        <p:nvSpPr>
          <p:cNvPr id="9" name="Titre 1"/>
          <p:cNvSpPr txBox="1">
            <a:spLocks/>
          </p:cNvSpPr>
          <p:nvPr/>
        </p:nvSpPr>
        <p:spPr>
          <a:xfrm>
            <a:off x="-604517" y="1379764"/>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Atelier 2</a:t>
            </a:r>
            <a:endParaRPr lang="fr-FR" b="1" dirty="0"/>
          </a:p>
        </p:txBody>
      </p:sp>
      <p:sp>
        <p:nvSpPr>
          <p:cNvPr id="10" name="Espace réservé du contenu 3"/>
          <p:cNvSpPr txBox="1">
            <a:spLocks/>
          </p:cNvSpPr>
          <p:nvPr/>
        </p:nvSpPr>
        <p:spPr>
          <a:xfrm>
            <a:off x="332803" y="2648847"/>
            <a:ext cx="8640960"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b="1" u="sng" dirty="0" smtClean="0"/>
              <a:t>Objectif</a:t>
            </a:r>
            <a:r>
              <a:rPr lang="fr-FR" dirty="0" smtClean="0"/>
              <a:t>: </a:t>
            </a:r>
          </a:p>
          <a:p>
            <a:r>
              <a:rPr lang="fr-FR" dirty="0" smtClean="0"/>
              <a:t>Réfléchir aux moyens de mise en œuvre</a:t>
            </a:r>
          </a:p>
          <a:p>
            <a:r>
              <a:rPr lang="fr-FR" dirty="0" smtClean="0"/>
              <a:t>Mise en forme du référentiel</a:t>
            </a:r>
          </a:p>
          <a:p>
            <a:r>
              <a:rPr lang="fr-FR" b="1" u="sng" dirty="0" smtClean="0"/>
              <a:t>Outils</a:t>
            </a:r>
            <a:r>
              <a:rPr lang="fr-FR" dirty="0" smtClean="0"/>
              <a:t>: proposition des référents, oui/non</a:t>
            </a:r>
          </a:p>
          <a:p>
            <a:r>
              <a:rPr lang="fr-FR" dirty="0" smtClean="0"/>
              <a:t>Mise en situation du consentement pour faire réagir tous les présents.</a:t>
            </a:r>
          </a:p>
        </p:txBody>
      </p:sp>
    </p:spTree>
    <p:extLst>
      <p:ext uri="{BB962C8B-B14F-4D97-AF65-F5344CB8AC3E}">
        <p14:creationId xmlns:p14="http://schemas.microsoft.com/office/powerpoint/2010/main" val="3965788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05482"/>
            <a:ext cx="8640960" cy="1728192"/>
          </a:xfrm>
        </p:spPr>
        <p:txBody>
          <a:bodyPr>
            <a:normAutofit/>
          </a:bodyPr>
          <a:lstStyle/>
          <a:p>
            <a:r>
              <a:rPr lang="fr-FR" sz="3200" b="1" dirty="0" smtClean="0">
                <a:solidFill>
                  <a:srgbClr val="FF0000"/>
                </a:solidFill>
              </a:rPr>
              <a:t>PROJET CLIMASUP</a:t>
            </a:r>
            <a:endParaRPr lang="fr-FR" sz="3200" dirty="0">
              <a:solidFill>
                <a:srgbClr val="FF000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0312" y="72373"/>
            <a:ext cx="1728192" cy="1063503"/>
          </a:xfrm>
          <a:prstGeom prst="rect">
            <a:avLst/>
          </a:prstGeom>
        </p:spPr>
      </p:pic>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6" name="Rectangle 5"/>
          <p:cNvSpPr/>
          <p:nvPr/>
        </p:nvSpPr>
        <p:spPr>
          <a:xfrm>
            <a:off x="953057" y="1185525"/>
            <a:ext cx="6879796" cy="1323439"/>
          </a:xfrm>
          <a:prstGeom prst="rect">
            <a:avLst/>
          </a:prstGeom>
        </p:spPr>
        <p:txBody>
          <a:bodyPr wrap="square">
            <a:spAutoFit/>
          </a:bodyPr>
          <a:lstStyle/>
          <a:p>
            <a:pPr algn="ctr"/>
            <a:r>
              <a:rPr lang="fr-FR" sz="2800" b="1" dirty="0" smtClean="0">
                <a:solidFill>
                  <a:srgbClr val="FF0000"/>
                </a:solidFill>
              </a:rPr>
              <a:t> </a:t>
            </a:r>
            <a:r>
              <a:rPr lang="fr-FR" sz="2400" b="1" dirty="0">
                <a:solidFill>
                  <a:srgbClr val="FF0000"/>
                </a:solidFill>
              </a:rPr>
              <a:t>« Intégrer les enjeux climat-énergie  dans les formations du Groupe INSA » </a:t>
            </a:r>
            <a:endParaRPr lang="fr-FR" sz="2400" b="1" dirty="0" smtClean="0">
              <a:solidFill>
                <a:srgbClr val="FF0000"/>
              </a:solidFill>
            </a:endParaRPr>
          </a:p>
          <a:p>
            <a:pPr algn="ctr"/>
            <a:r>
              <a:rPr lang="fr-FR" sz="2800" b="1" dirty="0" smtClean="0">
                <a:solidFill>
                  <a:srgbClr val="FF0000"/>
                </a:solidFill>
              </a:rPr>
              <a:t> </a:t>
            </a:r>
            <a:endParaRPr lang="fr-FR" sz="2800" b="1" dirty="0">
              <a:solidFill>
                <a:srgbClr val="92D050"/>
              </a:solidFill>
            </a:endParaRPr>
          </a:p>
        </p:txBody>
      </p:sp>
      <p:sp>
        <p:nvSpPr>
          <p:cNvPr id="23" name="Titre 1"/>
          <p:cNvSpPr txBox="1">
            <a:spLocks/>
          </p:cNvSpPr>
          <p:nvPr/>
        </p:nvSpPr>
        <p:spPr>
          <a:xfrm>
            <a:off x="-112966" y="294811"/>
            <a:ext cx="8640960" cy="17281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200" dirty="0">
              <a:solidFill>
                <a:srgbClr val="FF0000"/>
              </a:solidFill>
            </a:endParaRPr>
          </a:p>
        </p:txBody>
      </p:sp>
      <p:sp>
        <p:nvSpPr>
          <p:cNvPr id="3" name="Rectangle 2"/>
          <p:cNvSpPr/>
          <p:nvPr/>
        </p:nvSpPr>
        <p:spPr>
          <a:xfrm>
            <a:off x="214180" y="2610683"/>
            <a:ext cx="8064896" cy="4247317"/>
          </a:xfrm>
          <a:prstGeom prst="rect">
            <a:avLst/>
          </a:prstGeom>
        </p:spPr>
        <p:txBody>
          <a:bodyPr wrap="square">
            <a:spAutoFit/>
          </a:bodyPr>
          <a:lstStyle/>
          <a:p>
            <a:pPr marL="285750" indent="-285750" algn="just">
              <a:buFontTx/>
              <a:buChar char="-"/>
            </a:pPr>
            <a:r>
              <a:rPr lang="fr-FR" b="1" u="sng" dirty="0" smtClean="0"/>
              <a:t>Démarche proactive</a:t>
            </a:r>
            <a:r>
              <a:rPr lang="fr-FR" dirty="0" smtClean="0"/>
              <a:t>: Temps </a:t>
            </a:r>
            <a:r>
              <a:rPr lang="fr-FR" dirty="0"/>
              <a:t>manque pour attendre encore que les formations évoluent </a:t>
            </a:r>
            <a:r>
              <a:rPr lang="fr-FR" dirty="0" smtClean="0"/>
              <a:t>naturellement; </a:t>
            </a:r>
          </a:p>
          <a:p>
            <a:pPr marL="285750" indent="-285750" algn="just">
              <a:buFontTx/>
              <a:buChar char="-"/>
            </a:pPr>
            <a:r>
              <a:rPr lang="fr-FR" b="1" u="sng" dirty="0" smtClean="0"/>
              <a:t>Démarche historique</a:t>
            </a:r>
            <a:r>
              <a:rPr lang="fr-FR" dirty="0" smtClean="0"/>
              <a:t> initiée </a:t>
            </a:r>
            <a:r>
              <a:rPr lang="fr-FR" dirty="0"/>
              <a:t>par l’INSA </a:t>
            </a:r>
            <a:r>
              <a:rPr lang="fr-FR" dirty="0" smtClean="0"/>
              <a:t>Lyon: « </a:t>
            </a:r>
            <a:r>
              <a:rPr lang="fr-FR" b="1" dirty="0" smtClean="0"/>
              <a:t>Cahier prospective </a:t>
            </a:r>
            <a:r>
              <a:rPr lang="fr-FR" b="1" dirty="0"/>
              <a:t>- Exploration de l'environnement de l'INSA Lyon à horizon 2040</a:t>
            </a:r>
            <a:r>
              <a:rPr lang="fr-FR" dirty="0"/>
              <a:t> </a:t>
            </a:r>
            <a:r>
              <a:rPr lang="fr-FR" dirty="0" smtClean="0"/>
              <a:t>» (mise en évidence </a:t>
            </a:r>
            <a:r>
              <a:rPr lang="fr-FR" dirty="0"/>
              <a:t>le fait que le marché du travail risque fort de prendre un tournant dans cette direction dans un avenir relativement </a:t>
            </a:r>
            <a:r>
              <a:rPr lang="fr-FR" dirty="0" smtClean="0"/>
              <a:t>proche);</a:t>
            </a:r>
          </a:p>
          <a:p>
            <a:pPr marL="285750" indent="-285750" algn="just">
              <a:buFontTx/>
              <a:buChar char="-"/>
            </a:pPr>
            <a:r>
              <a:rPr lang="fr-FR" b="1" u="sng" dirty="0" smtClean="0"/>
              <a:t>Démarche </a:t>
            </a:r>
            <a:r>
              <a:rPr lang="fr-FR" b="1" u="sng" dirty="0"/>
              <a:t>citoyenne et </a:t>
            </a:r>
            <a:r>
              <a:rPr lang="fr-FR" b="1" u="sng" dirty="0" smtClean="0"/>
              <a:t>responsable</a:t>
            </a:r>
            <a:r>
              <a:rPr lang="fr-FR" dirty="0" smtClean="0"/>
              <a:t>: former </a:t>
            </a:r>
            <a:r>
              <a:rPr lang="fr-FR" dirty="0"/>
              <a:t>les futurs ingénieurs de l’INSA à ces enjeux qui bientôt se présenteront dans toute leur gravité dans le monde de la technique et de </a:t>
            </a:r>
            <a:r>
              <a:rPr lang="fr-FR" dirty="0" smtClean="0"/>
              <a:t>l’innovation</a:t>
            </a:r>
            <a:r>
              <a:rPr lang="fr-FR" dirty="0"/>
              <a:t>;</a:t>
            </a:r>
            <a:endParaRPr lang="fr-FR" dirty="0" smtClean="0"/>
          </a:p>
          <a:p>
            <a:pPr marL="285750" indent="-285750" algn="just">
              <a:buFontTx/>
              <a:buChar char="-"/>
            </a:pPr>
            <a:r>
              <a:rPr lang="fr-FR" b="1" u="sng" dirty="0" smtClean="0"/>
              <a:t>Avantage </a:t>
            </a:r>
            <a:r>
              <a:rPr lang="fr-FR" b="1" u="sng" dirty="0"/>
              <a:t>comparatif sur les autres </a:t>
            </a:r>
            <a:r>
              <a:rPr lang="fr-FR" b="1" u="sng" dirty="0" smtClean="0"/>
              <a:t>ingénieurs: </a:t>
            </a:r>
            <a:r>
              <a:rPr lang="fr-FR" dirty="0" smtClean="0"/>
              <a:t>inspirer </a:t>
            </a:r>
            <a:r>
              <a:rPr lang="fr-FR" dirty="0"/>
              <a:t>les établissements qui les forment à suivre cette même voie. </a:t>
            </a:r>
            <a:endParaRPr lang="fr-FR" dirty="0" smtClean="0"/>
          </a:p>
          <a:p>
            <a:pPr marL="285750" indent="-285750" algn="just">
              <a:buFontTx/>
              <a:buChar char="-"/>
            </a:pPr>
            <a:r>
              <a:rPr lang="fr-FR" b="1" u="sng" dirty="0" smtClean="0"/>
              <a:t>Positionnement du Groupe INSA</a:t>
            </a:r>
            <a:r>
              <a:rPr lang="fr-FR" b="1" dirty="0" smtClean="0"/>
              <a:t>: </a:t>
            </a:r>
            <a:r>
              <a:rPr lang="fr-FR" dirty="0" smtClean="0"/>
              <a:t>pionnier </a:t>
            </a:r>
            <a:r>
              <a:rPr lang="fr-FR" dirty="0"/>
              <a:t>de cette démarche, tout en invitant par l’exemple les autres établissements à le </a:t>
            </a:r>
            <a:r>
              <a:rPr lang="fr-FR" dirty="0" smtClean="0"/>
              <a:t>suivre.</a:t>
            </a:r>
          </a:p>
          <a:p>
            <a:pPr algn="just"/>
            <a:r>
              <a:rPr lang="fr-FR" dirty="0"/>
              <a:t> </a:t>
            </a:r>
            <a:r>
              <a:rPr lang="fr-FR" dirty="0" smtClean="0"/>
              <a:t>                       </a:t>
            </a:r>
            <a:r>
              <a:rPr lang="fr-FR" dirty="0" smtClean="0">
                <a:solidFill>
                  <a:srgbClr val="00B050"/>
                </a:solidFill>
              </a:rPr>
              <a:t>(</a:t>
            </a:r>
            <a:r>
              <a:rPr lang="fr-FR" dirty="0" err="1" smtClean="0">
                <a:solidFill>
                  <a:srgbClr val="00B050"/>
                </a:solidFill>
              </a:rPr>
              <a:t>Think</a:t>
            </a:r>
            <a:r>
              <a:rPr lang="fr-FR" dirty="0" smtClean="0">
                <a:solidFill>
                  <a:srgbClr val="00B050"/>
                </a:solidFill>
              </a:rPr>
              <a:t> tank </a:t>
            </a:r>
            <a:r>
              <a:rPr lang="fr-FR" dirty="0" err="1" smtClean="0">
                <a:solidFill>
                  <a:srgbClr val="00B050"/>
                </a:solidFill>
              </a:rPr>
              <a:t>project</a:t>
            </a:r>
            <a:r>
              <a:rPr lang="fr-FR" dirty="0" smtClean="0">
                <a:solidFill>
                  <a:srgbClr val="00B050"/>
                </a:solidFill>
              </a:rPr>
              <a:t> souhaite faire de l’INSA un CAS d’ETUDE)</a:t>
            </a:r>
            <a:endParaRPr lang="fr-FR" dirty="0">
              <a:solidFill>
                <a:srgbClr val="00B050"/>
              </a:solidFill>
            </a:endParaRPr>
          </a:p>
          <a:p>
            <a:r>
              <a:rPr lang="fr-FR" dirty="0"/>
              <a:t> </a:t>
            </a:r>
          </a:p>
        </p:txBody>
      </p:sp>
      <p:sp>
        <p:nvSpPr>
          <p:cNvPr id="4" name="ZoneTexte 3"/>
          <p:cNvSpPr txBox="1"/>
          <p:nvPr/>
        </p:nvSpPr>
        <p:spPr>
          <a:xfrm>
            <a:off x="3057745" y="2035393"/>
            <a:ext cx="2606483" cy="523220"/>
          </a:xfrm>
          <a:prstGeom prst="rect">
            <a:avLst/>
          </a:prstGeom>
          <a:noFill/>
        </p:spPr>
        <p:txBody>
          <a:bodyPr wrap="none" rtlCol="0">
            <a:spAutoFit/>
          </a:bodyPr>
          <a:lstStyle/>
          <a:p>
            <a:r>
              <a:rPr lang="fr-FR" sz="2800" b="1" dirty="0" smtClean="0"/>
              <a:t>LES INTENTIONS</a:t>
            </a:r>
            <a:endParaRPr lang="fr-FR" sz="2800" b="1" dirty="0"/>
          </a:p>
        </p:txBody>
      </p:sp>
    </p:spTree>
    <p:extLst>
      <p:ext uri="{BB962C8B-B14F-4D97-AF65-F5344CB8AC3E}">
        <p14:creationId xmlns:p14="http://schemas.microsoft.com/office/powerpoint/2010/main" val="15862276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4122306" y="148170"/>
            <a:ext cx="1341457" cy="369332"/>
          </a:xfrm>
          <a:prstGeom prst="rect">
            <a:avLst/>
          </a:prstGeom>
          <a:noFill/>
        </p:spPr>
        <p:txBody>
          <a:bodyPr wrap="none" rtlCol="0">
            <a:spAutoFit/>
          </a:bodyPr>
          <a:lstStyle/>
          <a:p>
            <a:r>
              <a:rPr lang="fr-FR" u="sng" dirty="0" smtClean="0"/>
              <a:t>Les ateliers :</a:t>
            </a:r>
            <a:endParaRPr lang="fr-FR" dirty="0"/>
          </a:p>
        </p:txBody>
      </p:sp>
      <p:sp>
        <p:nvSpPr>
          <p:cNvPr id="9" name="Titre 1"/>
          <p:cNvSpPr txBox="1">
            <a:spLocks/>
          </p:cNvSpPr>
          <p:nvPr/>
        </p:nvSpPr>
        <p:spPr>
          <a:xfrm>
            <a:off x="-604517" y="102487"/>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Atelier 2</a:t>
            </a:r>
            <a:endParaRPr lang="fr-FR" b="1" dirty="0"/>
          </a:p>
        </p:txBody>
      </p:sp>
      <p:sp>
        <p:nvSpPr>
          <p:cNvPr id="10" name="Espace réservé du contenu 3"/>
          <p:cNvSpPr txBox="1">
            <a:spLocks/>
          </p:cNvSpPr>
          <p:nvPr/>
        </p:nvSpPr>
        <p:spPr>
          <a:xfrm>
            <a:off x="332803" y="2648847"/>
            <a:ext cx="8640960"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fr-FR" dirty="0" smtClean="0"/>
          </a:p>
        </p:txBody>
      </p:sp>
      <p:sp>
        <p:nvSpPr>
          <p:cNvPr id="3" name="ZoneTexte 2"/>
          <p:cNvSpPr txBox="1"/>
          <p:nvPr/>
        </p:nvSpPr>
        <p:spPr>
          <a:xfrm>
            <a:off x="332803" y="1186965"/>
            <a:ext cx="8199637" cy="4370427"/>
          </a:xfrm>
          <a:prstGeom prst="rect">
            <a:avLst/>
          </a:prstGeom>
          <a:noFill/>
        </p:spPr>
        <p:txBody>
          <a:bodyPr wrap="square" rtlCol="0">
            <a:spAutoFit/>
          </a:bodyPr>
          <a:lstStyle/>
          <a:p>
            <a:r>
              <a:rPr lang="fr-FR" u="sng" dirty="0" smtClean="0"/>
              <a:t>Propositions:</a:t>
            </a:r>
          </a:p>
          <a:p>
            <a:endParaRPr lang="fr-FR" dirty="0"/>
          </a:p>
          <a:p>
            <a:r>
              <a:rPr lang="fr-FR" dirty="0" smtClean="0"/>
              <a:t>1- </a:t>
            </a:r>
            <a:r>
              <a:rPr lang="fr-FR" sz="1400" dirty="0" smtClean="0"/>
              <a:t>EC dont une partie dédié au référentiel avec changement de nomenclature (affichage DDRS dans la maquette):</a:t>
            </a:r>
          </a:p>
          <a:p>
            <a:endParaRPr lang="fr-FR" sz="1400" dirty="0"/>
          </a:p>
          <a:p>
            <a:pPr marL="285750" indent="-285750">
              <a:buFontTx/>
              <a:buChar char="-"/>
            </a:pPr>
            <a:r>
              <a:rPr lang="fr-FR" sz="1400" dirty="0" smtClean="0">
                <a:solidFill>
                  <a:srgbClr val="FF0000"/>
                </a:solidFill>
              </a:rPr>
              <a:t>Nuc1,2 (PATRICK):</a:t>
            </a:r>
            <a:endParaRPr lang="fr-FR" sz="1400" dirty="0">
              <a:solidFill>
                <a:srgbClr val="FF0000"/>
              </a:solidFill>
            </a:endParaRPr>
          </a:p>
          <a:p>
            <a:r>
              <a:rPr lang="fr-FR" sz="1400" dirty="0">
                <a:solidFill>
                  <a:srgbClr val="FF0000"/>
                </a:solidFill>
              </a:rPr>
              <a:t> </a:t>
            </a:r>
            <a:r>
              <a:rPr lang="fr-FR" sz="1400" dirty="0" smtClean="0">
                <a:solidFill>
                  <a:srgbClr val="FF0000"/>
                </a:solidFill>
              </a:rPr>
              <a:t>      Vers un module intégrant toutes les problématique énergétique générale </a:t>
            </a:r>
          </a:p>
          <a:p>
            <a:r>
              <a:rPr lang="fr-FR" sz="1400" dirty="0">
                <a:solidFill>
                  <a:srgbClr val="FF0000"/>
                </a:solidFill>
              </a:rPr>
              <a:t> </a:t>
            </a:r>
            <a:r>
              <a:rPr lang="fr-FR" sz="1400" dirty="0" smtClean="0">
                <a:solidFill>
                  <a:srgbClr val="FF0000"/>
                </a:solidFill>
              </a:rPr>
              <a:t>      (changement de nom ‘ </a:t>
            </a:r>
            <a:r>
              <a:rPr lang="fr-FR" sz="1400" u="sng" dirty="0" smtClean="0">
                <a:solidFill>
                  <a:srgbClr val="FF0000"/>
                </a:solidFill>
              </a:rPr>
              <a:t>Ressources énergétiques </a:t>
            </a:r>
            <a:r>
              <a:rPr lang="fr-FR" sz="1400" dirty="0" smtClean="0">
                <a:solidFill>
                  <a:srgbClr val="FF0000"/>
                </a:solidFill>
              </a:rPr>
              <a:t>? ’ ) </a:t>
            </a:r>
          </a:p>
          <a:p>
            <a:r>
              <a:rPr lang="fr-FR" sz="1400" dirty="0">
                <a:solidFill>
                  <a:srgbClr val="FF0000"/>
                </a:solidFill>
              </a:rPr>
              <a:t> </a:t>
            </a:r>
            <a:r>
              <a:rPr lang="fr-FR" sz="1400" dirty="0" smtClean="0">
                <a:solidFill>
                  <a:srgbClr val="FF0000"/>
                </a:solidFill>
              </a:rPr>
              <a:t>      Et ‘Le </a:t>
            </a:r>
            <a:r>
              <a:rPr lang="fr-FR" sz="1400" u="sng" dirty="0" smtClean="0">
                <a:solidFill>
                  <a:srgbClr val="FF0000"/>
                </a:solidFill>
              </a:rPr>
              <a:t>changement climatique</a:t>
            </a:r>
            <a:r>
              <a:rPr lang="fr-FR" sz="1400" dirty="0" smtClean="0">
                <a:solidFill>
                  <a:srgbClr val="FF0000"/>
                </a:solidFill>
              </a:rPr>
              <a:t>’ (qui est en lien avec notre consommation d’énergie fossile) </a:t>
            </a:r>
          </a:p>
          <a:p>
            <a:endParaRPr lang="fr-FR" sz="1400" dirty="0">
              <a:solidFill>
                <a:srgbClr val="FF0000"/>
              </a:solidFill>
            </a:endParaRPr>
          </a:p>
          <a:p>
            <a:pPr marL="285750" indent="-285750">
              <a:buFontTx/>
              <a:buChar char="-"/>
            </a:pPr>
            <a:r>
              <a:rPr lang="fr-FR" sz="1400" dirty="0" smtClean="0">
                <a:solidFill>
                  <a:srgbClr val="FF0000"/>
                </a:solidFill>
              </a:rPr>
              <a:t>EC tronc commun S9 :  ‘Chimie durable’ en sus ? </a:t>
            </a:r>
          </a:p>
          <a:p>
            <a:r>
              <a:rPr lang="fr-FR" sz="1400" dirty="0">
                <a:solidFill>
                  <a:srgbClr val="FF0000"/>
                </a:solidFill>
              </a:rPr>
              <a:t> </a:t>
            </a:r>
            <a:r>
              <a:rPr lang="fr-FR" sz="1400" dirty="0" smtClean="0">
                <a:solidFill>
                  <a:srgbClr val="FF0000"/>
                </a:solidFill>
              </a:rPr>
              <a:t>      (reprendre ce qui est dit dans les options MP et CF pour tous!)</a:t>
            </a:r>
          </a:p>
          <a:p>
            <a:r>
              <a:rPr lang="fr-FR" sz="1400" dirty="0">
                <a:solidFill>
                  <a:srgbClr val="FF0000"/>
                </a:solidFill>
              </a:rPr>
              <a:t> </a:t>
            </a:r>
            <a:r>
              <a:rPr lang="fr-FR" sz="1400" dirty="0" smtClean="0">
                <a:solidFill>
                  <a:srgbClr val="FF0000"/>
                </a:solidFill>
              </a:rPr>
              <a:t>      Matériaux biodégradables</a:t>
            </a:r>
          </a:p>
          <a:p>
            <a:r>
              <a:rPr lang="fr-FR" sz="1400" dirty="0" smtClean="0">
                <a:solidFill>
                  <a:srgbClr val="FF0000"/>
                </a:solidFill>
              </a:rPr>
              <a:t>       </a:t>
            </a:r>
            <a:r>
              <a:rPr lang="fr-FR" sz="1400" dirty="0" err="1" smtClean="0">
                <a:solidFill>
                  <a:srgbClr val="FF0000"/>
                </a:solidFill>
              </a:rPr>
              <a:t>Bioressources</a:t>
            </a:r>
            <a:r>
              <a:rPr lang="fr-FR" sz="1400" dirty="0" smtClean="0">
                <a:solidFill>
                  <a:srgbClr val="FF0000"/>
                </a:solidFill>
              </a:rPr>
              <a:t> et </a:t>
            </a:r>
            <a:r>
              <a:rPr lang="fr-FR" sz="1400" dirty="0" err="1" smtClean="0">
                <a:solidFill>
                  <a:srgbClr val="FF0000"/>
                </a:solidFill>
              </a:rPr>
              <a:t>matéraux</a:t>
            </a:r>
            <a:r>
              <a:rPr lang="fr-FR" sz="1400" dirty="0" smtClean="0">
                <a:solidFill>
                  <a:srgbClr val="FF0000"/>
                </a:solidFill>
              </a:rPr>
              <a:t> </a:t>
            </a:r>
            <a:r>
              <a:rPr lang="fr-FR" sz="1400" dirty="0" err="1" smtClean="0">
                <a:solidFill>
                  <a:srgbClr val="FF0000"/>
                </a:solidFill>
              </a:rPr>
              <a:t>biosourcés</a:t>
            </a:r>
            <a:endParaRPr lang="fr-FR" sz="1400" dirty="0" smtClean="0">
              <a:solidFill>
                <a:srgbClr val="FF0000"/>
              </a:solidFill>
            </a:endParaRPr>
          </a:p>
          <a:p>
            <a:r>
              <a:rPr lang="fr-FR" sz="1400" dirty="0">
                <a:solidFill>
                  <a:srgbClr val="FF0000"/>
                </a:solidFill>
              </a:rPr>
              <a:t> </a:t>
            </a:r>
            <a:r>
              <a:rPr lang="fr-FR" sz="1400" dirty="0" smtClean="0">
                <a:solidFill>
                  <a:srgbClr val="FF0000"/>
                </a:solidFill>
              </a:rPr>
              <a:t>       Biocatalyse et catalyse enzymatique etc…</a:t>
            </a:r>
          </a:p>
          <a:p>
            <a:endParaRPr lang="fr-FR" sz="1400" dirty="0">
              <a:solidFill>
                <a:srgbClr val="FF0000"/>
              </a:solidFill>
            </a:endParaRPr>
          </a:p>
          <a:p>
            <a:pPr marL="285750" indent="-285750">
              <a:buFontTx/>
              <a:buChar char="-"/>
            </a:pPr>
            <a:r>
              <a:rPr lang="fr-FR" sz="1400" u="sng" dirty="0" smtClean="0">
                <a:solidFill>
                  <a:srgbClr val="FF0000"/>
                </a:solidFill>
              </a:rPr>
              <a:t>EC Option CF </a:t>
            </a:r>
            <a:r>
              <a:rPr lang="fr-FR" sz="1400" dirty="0" smtClean="0">
                <a:solidFill>
                  <a:srgbClr val="FF0000"/>
                </a:solidFill>
              </a:rPr>
              <a:t>: ‘Chimie verte et douce’ </a:t>
            </a:r>
          </a:p>
          <a:p>
            <a:r>
              <a:rPr lang="fr-FR" sz="1400" dirty="0">
                <a:solidFill>
                  <a:srgbClr val="FF0000"/>
                </a:solidFill>
              </a:rPr>
              <a:t> </a:t>
            </a:r>
            <a:r>
              <a:rPr lang="fr-FR" sz="1400" dirty="0" smtClean="0">
                <a:solidFill>
                  <a:srgbClr val="FF0000"/>
                </a:solidFill>
              </a:rPr>
              <a:t>      (Catalyse / Electrochimie / Photochimie / Chimie en flux  etc…)</a:t>
            </a:r>
          </a:p>
          <a:p>
            <a:endParaRPr lang="fr-FR" sz="1400" dirty="0">
              <a:solidFill>
                <a:srgbClr val="FF0000"/>
              </a:solidFill>
            </a:endParaRPr>
          </a:p>
        </p:txBody>
      </p:sp>
      <p:sp>
        <p:nvSpPr>
          <p:cNvPr id="4" name="Flèche droite 3"/>
          <p:cNvSpPr/>
          <p:nvPr/>
        </p:nvSpPr>
        <p:spPr>
          <a:xfrm>
            <a:off x="1259632" y="5733256"/>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650716" y="5632451"/>
            <a:ext cx="1656184" cy="369332"/>
          </a:xfrm>
          <a:prstGeom prst="rect">
            <a:avLst/>
          </a:prstGeom>
          <a:noFill/>
        </p:spPr>
        <p:txBody>
          <a:bodyPr wrap="square" rtlCol="0">
            <a:spAutoFit/>
          </a:bodyPr>
          <a:lstStyle/>
          <a:p>
            <a:r>
              <a:rPr lang="fr-FR" dirty="0" smtClean="0"/>
              <a:t>AUTRES ? </a:t>
            </a:r>
            <a:endParaRPr lang="fr-FR" dirty="0"/>
          </a:p>
        </p:txBody>
      </p:sp>
    </p:spTree>
    <p:extLst>
      <p:ext uri="{BB962C8B-B14F-4D97-AF65-F5344CB8AC3E}">
        <p14:creationId xmlns:p14="http://schemas.microsoft.com/office/powerpoint/2010/main" val="1121825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4122306" y="148170"/>
            <a:ext cx="1341457" cy="369332"/>
          </a:xfrm>
          <a:prstGeom prst="rect">
            <a:avLst/>
          </a:prstGeom>
          <a:noFill/>
        </p:spPr>
        <p:txBody>
          <a:bodyPr wrap="none" rtlCol="0">
            <a:spAutoFit/>
          </a:bodyPr>
          <a:lstStyle/>
          <a:p>
            <a:r>
              <a:rPr lang="fr-FR" u="sng" dirty="0" smtClean="0"/>
              <a:t>Les ateliers :</a:t>
            </a:r>
            <a:endParaRPr lang="fr-FR" dirty="0"/>
          </a:p>
        </p:txBody>
      </p:sp>
      <p:sp>
        <p:nvSpPr>
          <p:cNvPr id="9" name="Titre 1"/>
          <p:cNvSpPr txBox="1">
            <a:spLocks/>
          </p:cNvSpPr>
          <p:nvPr/>
        </p:nvSpPr>
        <p:spPr>
          <a:xfrm>
            <a:off x="-604517" y="102487"/>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Atelier 2</a:t>
            </a:r>
            <a:endParaRPr lang="fr-FR" b="1" dirty="0"/>
          </a:p>
        </p:txBody>
      </p:sp>
      <p:sp>
        <p:nvSpPr>
          <p:cNvPr id="10" name="Espace réservé du contenu 3"/>
          <p:cNvSpPr txBox="1">
            <a:spLocks/>
          </p:cNvSpPr>
          <p:nvPr/>
        </p:nvSpPr>
        <p:spPr>
          <a:xfrm>
            <a:off x="332803" y="2648847"/>
            <a:ext cx="8640960"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fr-FR" dirty="0" smtClean="0"/>
          </a:p>
        </p:txBody>
      </p:sp>
      <p:sp>
        <p:nvSpPr>
          <p:cNvPr id="3" name="ZoneTexte 2"/>
          <p:cNvSpPr txBox="1"/>
          <p:nvPr/>
        </p:nvSpPr>
        <p:spPr>
          <a:xfrm>
            <a:off x="332803" y="1186965"/>
            <a:ext cx="8199637" cy="4370427"/>
          </a:xfrm>
          <a:prstGeom prst="rect">
            <a:avLst/>
          </a:prstGeom>
          <a:noFill/>
        </p:spPr>
        <p:txBody>
          <a:bodyPr wrap="square" rtlCol="0">
            <a:spAutoFit/>
          </a:bodyPr>
          <a:lstStyle/>
          <a:p>
            <a:r>
              <a:rPr lang="fr-FR" u="sng" dirty="0" smtClean="0"/>
              <a:t>Propositions:</a:t>
            </a:r>
          </a:p>
          <a:p>
            <a:endParaRPr lang="fr-FR" dirty="0"/>
          </a:p>
          <a:p>
            <a:r>
              <a:rPr lang="fr-FR" dirty="0" smtClean="0"/>
              <a:t>2- </a:t>
            </a:r>
            <a:r>
              <a:rPr lang="fr-FR" sz="1400" dirty="0" smtClean="0"/>
              <a:t>Evolution d’EC existants :</a:t>
            </a:r>
            <a:endParaRPr lang="fr-FR" sz="1400" dirty="0"/>
          </a:p>
          <a:p>
            <a:endParaRPr lang="fr-FR" sz="1400" dirty="0">
              <a:solidFill>
                <a:srgbClr val="FF0000"/>
              </a:solidFill>
            </a:endParaRPr>
          </a:p>
          <a:p>
            <a:pPr marL="285750" indent="-285750">
              <a:buFontTx/>
              <a:buChar char="-"/>
            </a:pPr>
            <a:r>
              <a:rPr lang="fr-FR" sz="1400" dirty="0" smtClean="0"/>
              <a:t>EC tronc commun S9 : Réduire PROCINDUS (procédés unitaires de pétrochimie) de 9h à 6h</a:t>
            </a:r>
          </a:p>
          <a:p>
            <a:r>
              <a:rPr lang="fr-FR" sz="1400" dirty="0">
                <a:solidFill>
                  <a:srgbClr val="FF0000"/>
                </a:solidFill>
              </a:rPr>
              <a:t> </a:t>
            </a:r>
            <a:r>
              <a:rPr lang="fr-FR" sz="1400" dirty="0" smtClean="0">
                <a:solidFill>
                  <a:srgbClr val="FF0000"/>
                </a:solidFill>
              </a:rPr>
              <a:t>       POUR EC ‘Production des matières premières chimiques non carbonées (métaux, N, P, S)’ (CI </a:t>
            </a:r>
            <a:r>
              <a:rPr lang="fr-FR" sz="1400" dirty="0" err="1" smtClean="0">
                <a:solidFill>
                  <a:srgbClr val="FF0000"/>
                </a:solidFill>
              </a:rPr>
              <a:t>Opt</a:t>
            </a:r>
            <a:r>
              <a:rPr lang="fr-FR" sz="1400" dirty="0" smtClean="0">
                <a:solidFill>
                  <a:srgbClr val="FF0000"/>
                </a:solidFill>
              </a:rPr>
              <a:t> CF) – 6h</a:t>
            </a:r>
          </a:p>
          <a:p>
            <a:r>
              <a:rPr lang="fr-FR" sz="1400" dirty="0">
                <a:solidFill>
                  <a:srgbClr val="FF0000"/>
                </a:solidFill>
              </a:rPr>
              <a:t> </a:t>
            </a:r>
            <a:r>
              <a:rPr lang="fr-FR" sz="1400" dirty="0" smtClean="0">
                <a:solidFill>
                  <a:srgbClr val="FF0000"/>
                </a:solidFill>
              </a:rPr>
              <a:t>      </a:t>
            </a:r>
            <a:endParaRPr lang="fr-FR" sz="1400" dirty="0">
              <a:solidFill>
                <a:srgbClr val="FF0000"/>
              </a:solidFill>
            </a:endParaRPr>
          </a:p>
          <a:p>
            <a:pPr marL="285750" indent="-285750">
              <a:buFontTx/>
              <a:buChar char="-"/>
            </a:pPr>
            <a:r>
              <a:rPr lang="fr-FR" sz="1400" dirty="0" smtClean="0"/>
              <a:t>Module ENV (Christophe et 3 IE) vers ‘ ENVIRONNEMENT ET ENJEUX SOCETAUX’</a:t>
            </a:r>
          </a:p>
          <a:p>
            <a:r>
              <a:rPr lang="fr-FR" sz="1400" dirty="0"/>
              <a:t> </a:t>
            </a:r>
            <a:r>
              <a:rPr lang="fr-FR" sz="1400" dirty="0" smtClean="0"/>
              <a:t>      Ce qui est traité: Définitions des compartiments eau/sol/air / Transition dans l’environnement / Déchets /   Cycle de vie …  ET  Int. Ext. (</a:t>
            </a:r>
            <a:r>
              <a:rPr lang="fr-FR" sz="1400" u="sng" dirty="0" smtClean="0"/>
              <a:t>Sol</a:t>
            </a:r>
            <a:r>
              <a:rPr lang="fr-FR" sz="1400" dirty="0" smtClean="0"/>
              <a:t>: définition, biodiversité et dépollution et </a:t>
            </a:r>
            <a:r>
              <a:rPr lang="fr-FR" sz="1400" u="sng" dirty="0" smtClean="0"/>
              <a:t>H2O</a:t>
            </a:r>
            <a:r>
              <a:rPr lang="fr-FR" sz="1400" dirty="0" smtClean="0"/>
              <a:t> (STEP)</a:t>
            </a:r>
          </a:p>
          <a:p>
            <a:endParaRPr lang="fr-FR" sz="1400" dirty="0" smtClean="0"/>
          </a:p>
          <a:p>
            <a:r>
              <a:rPr lang="fr-FR" sz="1400" dirty="0" smtClean="0">
                <a:solidFill>
                  <a:srgbClr val="FF0000"/>
                </a:solidFill>
              </a:rPr>
              <a:t>MAIS renforcement sur :</a:t>
            </a:r>
          </a:p>
          <a:p>
            <a:r>
              <a:rPr lang="fr-FR" sz="1400" dirty="0" smtClean="0">
                <a:solidFill>
                  <a:srgbClr val="FF0000"/>
                </a:solidFill>
              </a:rPr>
              <a:t>1- </a:t>
            </a:r>
            <a:r>
              <a:rPr lang="fr-FR" sz="1400" u="sng" dirty="0" smtClean="0">
                <a:solidFill>
                  <a:srgbClr val="FF0000"/>
                </a:solidFill>
              </a:rPr>
              <a:t>Connaissance du vivant </a:t>
            </a:r>
            <a:r>
              <a:rPr lang="fr-FR" sz="1400" dirty="0" smtClean="0">
                <a:solidFill>
                  <a:srgbClr val="FF0000"/>
                </a:solidFill>
              </a:rPr>
              <a:t>( en incluant la problématique du maintien de la biodiversité);</a:t>
            </a:r>
          </a:p>
          <a:p>
            <a:r>
              <a:rPr lang="fr-FR" sz="1400" dirty="0">
                <a:solidFill>
                  <a:srgbClr val="FF0000"/>
                </a:solidFill>
              </a:rPr>
              <a:t> </a:t>
            </a:r>
            <a:r>
              <a:rPr lang="fr-FR" sz="1400" dirty="0" smtClean="0">
                <a:solidFill>
                  <a:srgbClr val="FF0000"/>
                </a:solidFill>
              </a:rPr>
              <a:t>     et des sols et techniques de production (en incluant les modèles de transition tel que </a:t>
            </a:r>
          </a:p>
          <a:p>
            <a:r>
              <a:rPr lang="fr-FR" sz="1400" dirty="0">
                <a:solidFill>
                  <a:srgbClr val="FF0000"/>
                </a:solidFill>
              </a:rPr>
              <a:t> </a:t>
            </a:r>
            <a:r>
              <a:rPr lang="fr-FR" sz="1400" dirty="0" smtClean="0">
                <a:solidFill>
                  <a:srgbClr val="FF0000"/>
                </a:solidFill>
              </a:rPr>
              <a:t>     de l’agrochimie à l’agrobiologie par exemple etc…); </a:t>
            </a:r>
          </a:p>
          <a:p>
            <a:endParaRPr lang="fr-FR" sz="1400" dirty="0" smtClean="0">
              <a:solidFill>
                <a:srgbClr val="FF0000"/>
              </a:solidFill>
            </a:endParaRPr>
          </a:p>
          <a:p>
            <a:r>
              <a:rPr lang="fr-FR" sz="1400" dirty="0" smtClean="0">
                <a:solidFill>
                  <a:srgbClr val="FF0000"/>
                </a:solidFill>
              </a:rPr>
              <a:t>2- </a:t>
            </a:r>
            <a:r>
              <a:rPr lang="fr-FR" sz="1400" u="sng" dirty="0" smtClean="0">
                <a:solidFill>
                  <a:srgbClr val="FF0000"/>
                </a:solidFill>
              </a:rPr>
              <a:t>La problématique de l’eau </a:t>
            </a:r>
            <a:r>
              <a:rPr lang="fr-FR" sz="1400" dirty="0" smtClean="0">
                <a:solidFill>
                  <a:srgbClr val="FF0000"/>
                </a:solidFill>
              </a:rPr>
              <a:t>(approvisionnement / traitement / disparité nationale; mondiale)</a:t>
            </a:r>
          </a:p>
          <a:p>
            <a:endParaRPr lang="fr-FR" sz="1400" dirty="0">
              <a:solidFill>
                <a:srgbClr val="FF0000"/>
              </a:solidFill>
            </a:endParaRPr>
          </a:p>
          <a:p>
            <a:endParaRPr lang="fr-FR" sz="1400" dirty="0">
              <a:solidFill>
                <a:srgbClr val="FF0000"/>
              </a:solidFill>
            </a:endParaRPr>
          </a:p>
        </p:txBody>
      </p:sp>
    </p:spTree>
    <p:extLst>
      <p:ext uri="{BB962C8B-B14F-4D97-AF65-F5344CB8AC3E}">
        <p14:creationId xmlns:p14="http://schemas.microsoft.com/office/powerpoint/2010/main" val="27809597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611560" y="299257"/>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 name="ZoneTexte 1"/>
          <p:cNvSpPr txBox="1"/>
          <p:nvPr/>
        </p:nvSpPr>
        <p:spPr>
          <a:xfrm>
            <a:off x="4122306" y="148170"/>
            <a:ext cx="1341457" cy="369332"/>
          </a:xfrm>
          <a:prstGeom prst="rect">
            <a:avLst/>
          </a:prstGeom>
          <a:noFill/>
        </p:spPr>
        <p:txBody>
          <a:bodyPr wrap="none" rtlCol="0">
            <a:spAutoFit/>
          </a:bodyPr>
          <a:lstStyle/>
          <a:p>
            <a:r>
              <a:rPr lang="fr-FR" u="sng" dirty="0" smtClean="0"/>
              <a:t>Les ateliers :</a:t>
            </a:r>
            <a:endParaRPr lang="fr-FR" dirty="0"/>
          </a:p>
        </p:txBody>
      </p:sp>
      <p:sp>
        <p:nvSpPr>
          <p:cNvPr id="9" name="Titre 1"/>
          <p:cNvSpPr txBox="1">
            <a:spLocks/>
          </p:cNvSpPr>
          <p:nvPr/>
        </p:nvSpPr>
        <p:spPr>
          <a:xfrm>
            <a:off x="-604517" y="102487"/>
            <a:ext cx="10515600" cy="1325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smtClean="0"/>
              <a:t>Atelier 2</a:t>
            </a:r>
            <a:endParaRPr lang="fr-FR" b="1" dirty="0"/>
          </a:p>
        </p:txBody>
      </p:sp>
      <p:sp>
        <p:nvSpPr>
          <p:cNvPr id="10" name="Espace réservé du contenu 3"/>
          <p:cNvSpPr txBox="1">
            <a:spLocks/>
          </p:cNvSpPr>
          <p:nvPr/>
        </p:nvSpPr>
        <p:spPr>
          <a:xfrm>
            <a:off x="332803" y="2648847"/>
            <a:ext cx="8640960"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fr-FR" dirty="0" smtClean="0"/>
          </a:p>
        </p:txBody>
      </p:sp>
      <p:sp>
        <p:nvSpPr>
          <p:cNvPr id="3" name="ZoneTexte 2"/>
          <p:cNvSpPr txBox="1"/>
          <p:nvPr/>
        </p:nvSpPr>
        <p:spPr>
          <a:xfrm>
            <a:off x="332803" y="1186965"/>
            <a:ext cx="8199637" cy="3293209"/>
          </a:xfrm>
          <a:prstGeom prst="rect">
            <a:avLst/>
          </a:prstGeom>
          <a:noFill/>
        </p:spPr>
        <p:txBody>
          <a:bodyPr wrap="square" rtlCol="0">
            <a:spAutoFit/>
          </a:bodyPr>
          <a:lstStyle/>
          <a:p>
            <a:r>
              <a:rPr lang="fr-FR" u="sng" dirty="0" smtClean="0"/>
              <a:t>Propositions:</a:t>
            </a:r>
          </a:p>
          <a:p>
            <a:endParaRPr lang="fr-FR" dirty="0"/>
          </a:p>
          <a:p>
            <a:r>
              <a:rPr lang="fr-FR" dirty="0" smtClean="0"/>
              <a:t>3- </a:t>
            </a:r>
            <a:r>
              <a:rPr lang="fr-FR" sz="1400" dirty="0" smtClean="0"/>
              <a:t>Sensibilisation aux DDRS par projets:</a:t>
            </a:r>
            <a:endParaRPr lang="fr-FR" sz="1400" dirty="0"/>
          </a:p>
          <a:p>
            <a:endParaRPr lang="fr-FR" sz="1400" dirty="0">
              <a:solidFill>
                <a:srgbClr val="FF0000"/>
              </a:solidFill>
            </a:endParaRPr>
          </a:p>
          <a:p>
            <a:pPr marL="285750" indent="-285750">
              <a:buFontTx/>
              <a:buChar char="-"/>
            </a:pPr>
            <a:r>
              <a:rPr lang="fr-FR" sz="1400" dirty="0" smtClean="0">
                <a:solidFill>
                  <a:srgbClr val="FF0000"/>
                </a:solidFill>
              </a:rPr>
              <a:t>TP PROJET ? (Déjà fait ANA, POL notamment) mais 1 TP plus général transdisciplinaire ?</a:t>
            </a:r>
          </a:p>
          <a:p>
            <a:r>
              <a:rPr lang="fr-FR" sz="1400" dirty="0">
                <a:solidFill>
                  <a:srgbClr val="FF0000"/>
                </a:solidFill>
              </a:rPr>
              <a:t> </a:t>
            </a:r>
            <a:r>
              <a:rPr lang="fr-FR" sz="1400" dirty="0" smtClean="0">
                <a:solidFill>
                  <a:srgbClr val="FF0000"/>
                </a:solidFill>
              </a:rPr>
              <a:t>        </a:t>
            </a:r>
          </a:p>
          <a:p>
            <a:pPr marL="285750" indent="-285750">
              <a:buFontTx/>
              <a:buChar char="-"/>
            </a:pPr>
            <a:endParaRPr lang="fr-FR" sz="1400" dirty="0" smtClean="0">
              <a:solidFill>
                <a:srgbClr val="FF0000"/>
              </a:solidFill>
            </a:endParaRPr>
          </a:p>
          <a:p>
            <a:pPr marL="285750" indent="-285750">
              <a:buFontTx/>
              <a:buChar char="-"/>
            </a:pPr>
            <a:r>
              <a:rPr lang="fr-FR" sz="1400" dirty="0" smtClean="0">
                <a:solidFill>
                  <a:srgbClr val="FF0000"/>
                </a:solidFill>
              </a:rPr>
              <a:t>PIE dédié ?</a:t>
            </a:r>
          </a:p>
          <a:p>
            <a:pPr marL="285750" indent="-285750">
              <a:buFontTx/>
              <a:buChar char="-"/>
            </a:pPr>
            <a:endParaRPr lang="fr-FR" sz="1400" dirty="0"/>
          </a:p>
          <a:p>
            <a:endParaRPr lang="fr-FR" sz="1400" dirty="0" smtClean="0"/>
          </a:p>
          <a:p>
            <a:pPr marL="285750" indent="-285750">
              <a:buFontTx/>
              <a:buChar char="-"/>
            </a:pPr>
            <a:endParaRPr lang="fr-FR" sz="1400" dirty="0">
              <a:solidFill>
                <a:srgbClr val="FF0000"/>
              </a:solidFill>
            </a:endParaRPr>
          </a:p>
          <a:p>
            <a:pPr marL="285750" indent="-285750">
              <a:buFontTx/>
              <a:buChar char="-"/>
            </a:pPr>
            <a:r>
              <a:rPr lang="fr-FR" sz="1400" dirty="0" smtClean="0">
                <a:solidFill>
                  <a:srgbClr val="FF0000"/>
                </a:solidFill>
              </a:rPr>
              <a:t>PP ? </a:t>
            </a:r>
          </a:p>
          <a:p>
            <a:endParaRPr lang="fr-FR" sz="1400" dirty="0">
              <a:solidFill>
                <a:srgbClr val="FF0000"/>
              </a:solidFill>
            </a:endParaRPr>
          </a:p>
          <a:p>
            <a:endParaRPr lang="fr-FR" sz="1400" dirty="0">
              <a:solidFill>
                <a:srgbClr val="FF0000"/>
              </a:solidFill>
            </a:endParaRPr>
          </a:p>
        </p:txBody>
      </p:sp>
    </p:spTree>
    <p:extLst>
      <p:ext uri="{BB962C8B-B14F-4D97-AF65-F5344CB8AC3E}">
        <p14:creationId xmlns:p14="http://schemas.microsoft.com/office/powerpoint/2010/main" val="508812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76006" y="437987"/>
            <a:ext cx="8405480" cy="2789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05948" y="245162"/>
            <a:ext cx="8640960" cy="1728192"/>
          </a:xfrm>
        </p:spPr>
        <p:txBody>
          <a:bodyPr>
            <a:normAutofit/>
          </a:bodyPr>
          <a:lstStyle/>
          <a:p>
            <a:r>
              <a:rPr lang="fr-FR" sz="3200" b="1" dirty="0" smtClean="0">
                <a:solidFill>
                  <a:srgbClr val="FF0000"/>
                </a:solidFill>
              </a:rPr>
              <a:t>PROJET CLIMASUP</a:t>
            </a:r>
            <a:endParaRPr lang="fr-FR" sz="3200" dirty="0">
              <a:solidFill>
                <a:srgbClr val="FF0000"/>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312" y="72373"/>
            <a:ext cx="1728192" cy="1063503"/>
          </a:xfrm>
          <a:prstGeom prst="rect">
            <a:avLst/>
          </a:prstGeom>
        </p:spPr>
      </p:pic>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4"/>
          <a:stretch>
            <a:fillRect/>
          </a:stretch>
        </p:blipFill>
        <p:spPr>
          <a:xfrm>
            <a:off x="147544" y="135152"/>
            <a:ext cx="3023710" cy="792088"/>
          </a:xfrm>
          <a:prstGeom prst="rect">
            <a:avLst/>
          </a:prstGeom>
        </p:spPr>
      </p:pic>
      <p:sp>
        <p:nvSpPr>
          <p:cNvPr id="6" name="Rectangle 5"/>
          <p:cNvSpPr/>
          <p:nvPr/>
        </p:nvSpPr>
        <p:spPr>
          <a:xfrm>
            <a:off x="953057" y="1185525"/>
            <a:ext cx="6879796" cy="1323439"/>
          </a:xfrm>
          <a:prstGeom prst="rect">
            <a:avLst/>
          </a:prstGeom>
        </p:spPr>
        <p:txBody>
          <a:bodyPr wrap="square">
            <a:spAutoFit/>
          </a:bodyPr>
          <a:lstStyle/>
          <a:p>
            <a:pPr algn="ctr"/>
            <a:r>
              <a:rPr lang="fr-FR" sz="2800" b="1" dirty="0" smtClean="0">
                <a:solidFill>
                  <a:srgbClr val="FF0000"/>
                </a:solidFill>
              </a:rPr>
              <a:t> </a:t>
            </a:r>
            <a:r>
              <a:rPr lang="fr-FR" sz="2400" b="1" dirty="0">
                <a:solidFill>
                  <a:srgbClr val="FF0000"/>
                </a:solidFill>
              </a:rPr>
              <a:t>« Intégrer les enjeux climat-énergie  dans les formations du Groupe INSA » </a:t>
            </a:r>
            <a:endParaRPr lang="fr-FR" sz="2400" b="1" dirty="0" smtClean="0">
              <a:solidFill>
                <a:srgbClr val="FF0000"/>
              </a:solidFill>
            </a:endParaRPr>
          </a:p>
          <a:p>
            <a:pPr algn="ctr"/>
            <a:r>
              <a:rPr lang="fr-FR" sz="2800" b="1" dirty="0" smtClean="0">
                <a:solidFill>
                  <a:srgbClr val="FF0000"/>
                </a:solidFill>
              </a:rPr>
              <a:t> </a:t>
            </a:r>
            <a:endParaRPr lang="fr-FR" sz="2800" b="1" dirty="0">
              <a:solidFill>
                <a:srgbClr val="92D050"/>
              </a:solidFill>
            </a:endParaRPr>
          </a:p>
        </p:txBody>
      </p:sp>
      <p:sp>
        <p:nvSpPr>
          <p:cNvPr id="23" name="Titre 1"/>
          <p:cNvSpPr txBox="1">
            <a:spLocks/>
          </p:cNvSpPr>
          <p:nvPr/>
        </p:nvSpPr>
        <p:spPr>
          <a:xfrm>
            <a:off x="-112966" y="294811"/>
            <a:ext cx="8640960" cy="17281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3200" dirty="0">
              <a:solidFill>
                <a:srgbClr val="FF0000"/>
              </a:solidFill>
            </a:endParaRPr>
          </a:p>
        </p:txBody>
      </p:sp>
      <p:sp>
        <p:nvSpPr>
          <p:cNvPr id="4" name="ZoneTexte 3"/>
          <p:cNvSpPr txBox="1"/>
          <p:nvPr/>
        </p:nvSpPr>
        <p:spPr>
          <a:xfrm>
            <a:off x="2835669" y="2134759"/>
            <a:ext cx="2931828" cy="523220"/>
          </a:xfrm>
          <a:prstGeom prst="rect">
            <a:avLst/>
          </a:prstGeom>
          <a:noFill/>
        </p:spPr>
        <p:txBody>
          <a:bodyPr wrap="none" rtlCol="0">
            <a:spAutoFit/>
          </a:bodyPr>
          <a:lstStyle/>
          <a:p>
            <a:r>
              <a:rPr lang="fr-FR" sz="2800" b="1" dirty="0"/>
              <a:t> </a:t>
            </a:r>
            <a:r>
              <a:rPr lang="fr-FR" sz="2800" b="1" dirty="0" smtClean="0"/>
              <a:t>PHASES D’ACTION</a:t>
            </a:r>
            <a:endParaRPr lang="fr-FR" sz="2800" b="1" dirty="0"/>
          </a:p>
        </p:txBody>
      </p:sp>
      <p:sp>
        <p:nvSpPr>
          <p:cNvPr id="9" name="Rectangle 8"/>
          <p:cNvSpPr/>
          <p:nvPr/>
        </p:nvSpPr>
        <p:spPr>
          <a:xfrm>
            <a:off x="167938" y="3765303"/>
            <a:ext cx="9144000" cy="923330"/>
          </a:xfrm>
          <a:prstGeom prst="rect">
            <a:avLst/>
          </a:prstGeom>
        </p:spPr>
        <p:txBody>
          <a:bodyPr wrap="square">
            <a:spAutoFit/>
          </a:bodyPr>
          <a:lstStyle/>
          <a:p>
            <a:r>
              <a:rPr lang="fr-FR" b="1" dirty="0">
                <a:solidFill>
                  <a:srgbClr val="FF0000"/>
                </a:solidFill>
              </a:rPr>
              <a:t>Phase 1</a:t>
            </a:r>
            <a:r>
              <a:rPr lang="fr-FR" dirty="0"/>
              <a:t> </a:t>
            </a:r>
            <a:r>
              <a:rPr lang="fr-FR" b="1" dirty="0" smtClean="0">
                <a:solidFill>
                  <a:srgbClr val="FF0000"/>
                </a:solidFill>
              </a:rPr>
              <a:t>: </a:t>
            </a:r>
            <a:r>
              <a:rPr lang="fr-FR" b="1" dirty="0" smtClean="0"/>
              <a:t>Cartographie </a:t>
            </a:r>
            <a:r>
              <a:rPr lang="fr-FR" b="1" dirty="0"/>
              <a:t>et réalisation d’un état des </a:t>
            </a:r>
            <a:r>
              <a:rPr lang="fr-FR" b="1" dirty="0" smtClean="0"/>
              <a:t>lieux:</a:t>
            </a:r>
          </a:p>
          <a:p>
            <a:r>
              <a:rPr lang="fr-FR" b="1" dirty="0"/>
              <a:t> </a:t>
            </a:r>
            <a:r>
              <a:rPr lang="fr-FR" b="1" dirty="0" smtClean="0"/>
              <a:t>                  - Sondage de mars à juin 2020</a:t>
            </a:r>
          </a:p>
          <a:p>
            <a:r>
              <a:rPr lang="fr-FR" b="1" dirty="0" smtClean="0"/>
              <a:t>                   - PIE CFI (sept.-</a:t>
            </a:r>
            <a:r>
              <a:rPr lang="fr-FR" b="1" dirty="0" err="1" smtClean="0"/>
              <a:t>dec</a:t>
            </a:r>
            <a:r>
              <a:rPr lang="fr-FR" b="1" dirty="0" smtClean="0"/>
              <a:t>. 2020)</a:t>
            </a:r>
            <a:endParaRPr lang="fr-FR" dirty="0"/>
          </a:p>
        </p:txBody>
      </p:sp>
      <p:sp>
        <p:nvSpPr>
          <p:cNvPr id="10" name="Rectangle 9"/>
          <p:cNvSpPr/>
          <p:nvPr/>
        </p:nvSpPr>
        <p:spPr>
          <a:xfrm>
            <a:off x="197768" y="4870901"/>
            <a:ext cx="9054752" cy="646331"/>
          </a:xfrm>
          <a:prstGeom prst="rect">
            <a:avLst/>
          </a:prstGeom>
        </p:spPr>
        <p:txBody>
          <a:bodyPr wrap="square">
            <a:spAutoFit/>
          </a:bodyPr>
          <a:lstStyle/>
          <a:p>
            <a:r>
              <a:rPr lang="fr-FR" b="1" dirty="0">
                <a:solidFill>
                  <a:srgbClr val="FF0000"/>
                </a:solidFill>
              </a:rPr>
              <a:t>Phase 2</a:t>
            </a:r>
            <a:r>
              <a:rPr lang="fr-FR" b="1" dirty="0"/>
              <a:t> </a:t>
            </a:r>
            <a:r>
              <a:rPr lang="fr-FR" b="1" dirty="0" smtClean="0">
                <a:solidFill>
                  <a:srgbClr val="FF0000"/>
                </a:solidFill>
              </a:rPr>
              <a:t>: </a:t>
            </a:r>
            <a:r>
              <a:rPr lang="fr-FR" b="1" dirty="0" smtClean="0"/>
              <a:t>Elaboration </a:t>
            </a:r>
            <a:r>
              <a:rPr lang="fr-FR" b="1" dirty="0"/>
              <a:t>d’un </a:t>
            </a:r>
            <a:r>
              <a:rPr lang="fr-FR" b="1" dirty="0" smtClean="0"/>
              <a:t>référentiel et d’un projet pédagogique (</a:t>
            </a:r>
            <a:r>
              <a:rPr lang="fr-FR" b="1" dirty="0" err="1" smtClean="0"/>
              <a:t>Janv</a:t>
            </a:r>
            <a:r>
              <a:rPr lang="fr-FR" b="1" dirty="0" smtClean="0"/>
              <a:t> –Sept 2021) </a:t>
            </a:r>
          </a:p>
          <a:p>
            <a:r>
              <a:rPr lang="fr-FR" b="1" dirty="0"/>
              <a:t> </a:t>
            </a:r>
            <a:r>
              <a:rPr lang="fr-FR" b="1" dirty="0" smtClean="0"/>
              <a:t>                 (Assises SP, atelier département etc…)</a:t>
            </a:r>
          </a:p>
        </p:txBody>
      </p:sp>
      <p:sp>
        <p:nvSpPr>
          <p:cNvPr id="11" name="Rectangle 10"/>
          <p:cNvSpPr/>
          <p:nvPr/>
        </p:nvSpPr>
        <p:spPr>
          <a:xfrm>
            <a:off x="284909" y="5867683"/>
            <a:ext cx="8679579" cy="369332"/>
          </a:xfrm>
          <a:prstGeom prst="rect">
            <a:avLst/>
          </a:prstGeom>
        </p:spPr>
        <p:txBody>
          <a:bodyPr wrap="square">
            <a:spAutoFit/>
          </a:bodyPr>
          <a:lstStyle/>
          <a:p>
            <a:r>
              <a:rPr lang="fr-FR" b="1" dirty="0">
                <a:solidFill>
                  <a:srgbClr val="FF0000"/>
                </a:solidFill>
              </a:rPr>
              <a:t>Phase </a:t>
            </a:r>
            <a:r>
              <a:rPr lang="fr-FR" b="1" dirty="0" smtClean="0">
                <a:solidFill>
                  <a:srgbClr val="FF0000"/>
                </a:solidFill>
              </a:rPr>
              <a:t>3: </a:t>
            </a:r>
            <a:r>
              <a:rPr lang="fr-FR" b="1" dirty="0" smtClean="0"/>
              <a:t>Accompagnement </a:t>
            </a:r>
            <a:r>
              <a:rPr lang="fr-FR" b="1" dirty="0"/>
              <a:t>pédagogique dans la mise en œuvre des </a:t>
            </a:r>
            <a:r>
              <a:rPr lang="fr-FR" b="1" dirty="0" smtClean="0"/>
              <a:t>recommandations</a:t>
            </a:r>
            <a:endParaRPr lang="fr-FR" b="1" dirty="0"/>
          </a:p>
        </p:txBody>
      </p:sp>
    </p:spTree>
    <p:extLst>
      <p:ext uri="{BB962C8B-B14F-4D97-AF65-F5344CB8AC3E}">
        <p14:creationId xmlns:p14="http://schemas.microsoft.com/office/powerpoint/2010/main" val="3750699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142641" y="1741047"/>
            <a:ext cx="6029332" cy="1415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sp>
        <p:nvSpPr>
          <p:cNvPr id="25" name="ZoneTexte 24"/>
          <p:cNvSpPr txBox="1"/>
          <p:nvPr/>
        </p:nvSpPr>
        <p:spPr>
          <a:xfrm>
            <a:off x="3153186" y="1635733"/>
            <a:ext cx="2008242" cy="523220"/>
          </a:xfrm>
          <a:prstGeom prst="rect">
            <a:avLst/>
          </a:prstGeom>
          <a:noFill/>
        </p:spPr>
        <p:txBody>
          <a:bodyPr wrap="none" rtlCol="0">
            <a:spAutoFit/>
          </a:bodyPr>
          <a:lstStyle/>
          <a:p>
            <a:r>
              <a:rPr lang="fr-FR" sz="2800" b="1" dirty="0" smtClean="0">
                <a:solidFill>
                  <a:srgbClr val="FFFF00"/>
                </a:solidFill>
              </a:rPr>
              <a:t>PROJET PIE </a:t>
            </a:r>
            <a:r>
              <a:rPr lang="fr-FR" sz="2800" b="1" dirty="0">
                <a:solidFill>
                  <a:srgbClr val="FFFF00"/>
                </a:solidFill>
              </a:rPr>
              <a:t>:</a:t>
            </a:r>
          </a:p>
        </p:txBody>
      </p:sp>
      <p:sp>
        <p:nvSpPr>
          <p:cNvPr id="27" name="Rectangle 26"/>
          <p:cNvSpPr/>
          <p:nvPr/>
        </p:nvSpPr>
        <p:spPr>
          <a:xfrm>
            <a:off x="1646697" y="2053638"/>
            <a:ext cx="5226230" cy="923330"/>
          </a:xfrm>
          <a:prstGeom prst="rect">
            <a:avLst/>
          </a:prstGeom>
        </p:spPr>
        <p:txBody>
          <a:bodyPr wrap="square">
            <a:spAutoFit/>
          </a:bodyPr>
          <a:lstStyle/>
          <a:p>
            <a:pPr algn="ctr"/>
            <a:r>
              <a:rPr lang="fr-FR" b="1" dirty="0" smtClean="0">
                <a:solidFill>
                  <a:srgbClr val="FFFF00"/>
                </a:solidFill>
              </a:rPr>
              <a:t>Cartographie, projet et accompagnement pédagogique de </a:t>
            </a:r>
            <a:r>
              <a:rPr lang="fr-FR" b="1" dirty="0">
                <a:solidFill>
                  <a:srgbClr val="FFFF00"/>
                </a:solidFill>
              </a:rPr>
              <a:t>la prise en compte des enjeux climat-énergie dans les formations du Groupe </a:t>
            </a:r>
            <a:r>
              <a:rPr lang="fr-FR" b="1" dirty="0" smtClean="0">
                <a:solidFill>
                  <a:srgbClr val="FFFF00"/>
                </a:solidFill>
              </a:rPr>
              <a:t>INSA</a:t>
            </a:r>
            <a:endParaRPr lang="fr-FR" dirty="0">
              <a:solidFill>
                <a:srgbClr val="FFFF00"/>
              </a:solidFill>
            </a:endParaRPr>
          </a:p>
        </p:txBody>
      </p:sp>
      <p:sp>
        <p:nvSpPr>
          <p:cNvPr id="29" name="Rectangle 28"/>
          <p:cNvSpPr/>
          <p:nvPr/>
        </p:nvSpPr>
        <p:spPr>
          <a:xfrm>
            <a:off x="-22373" y="1135877"/>
            <a:ext cx="8766720" cy="4124206"/>
          </a:xfrm>
          <a:prstGeom prst="rect">
            <a:avLst/>
          </a:prstGeom>
        </p:spPr>
        <p:txBody>
          <a:bodyPr wrap="square">
            <a:spAutoFit/>
          </a:bodyPr>
          <a:lstStyle/>
          <a:p>
            <a:r>
              <a:rPr lang="fr-FR" sz="2000" u="sng" dirty="0"/>
              <a:t> </a:t>
            </a:r>
            <a:r>
              <a:rPr lang="fr-FR" sz="2400" b="1" u="sng" dirty="0" smtClean="0">
                <a:solidFill>
                  <a:srgbClr val="FF0000"/>
                </a:solidFill>
              </a:rPr>
              <a:t>PHASE 1: </a:t>
            </a:r>
            <a:r>
              <a:rPr lang="fr-FR" sz="2000" b="1" dirty="0" smtClean="0">
                <a:solidFill>
                  <a:srgbClr val="FF0000"/>
                </a:solidFill>
              </a:rPr>
              <a:t>Identification </a:t>
            </a:r>
            <a:r>
              <a:rPr lang="fr-FR" sz="2000" b="1" dirty="0">
                <a:solidFill>
                  <a:srgbClr val="FF0000"/>
                </a:solidFill>
              </a:rPr>
              <a:t>et </a:t>
            </a:r>
            <a:r>
              <a:rPr lang="fr-FR" sz="2000" b="1" dirty="0" smtClean="0">
                <a:solidFill>
                  <a:srgbClr val="FF0000"/>
                </a:solidFill>
              </a:rPr>
              <a:t>recensement des enseignements DD </a:t>
            </a:r>
          </a:p>
          <a:p>
            <a:endParaRPr lang="fr-FR" sz="2000" b="1" dirty="0">
              <a:solidFill>
                <a:srgbClr val="FF0000"/>
              </a:solidFill>
            </a:endParaRPr>
          </a:p>
          <a:p>
            <a:endParaRPr lang="fr-FR" sz="2000" b="1" dirty="0">
              <a:solidFill>
                <a:srgbClr val="FF0000"/>
              </a:solidFill>
            </a:endParaRPr>
          </a:p>
          <a:p>
            <a:endParaRPr lang="fr-FR" sz="2000" b="1" dirty="0" smtClean="0">
              <a:solidFill>
                <a:srgbClr val="FF0000"/>
              </a:solidFill>
            </a:endParaRPr>
          </a:p>
          <a:p>
            <a:endParaRPr lang="fr-FR" sz="2000" b="1" dirty="0">
              <a:solidFill>
                <a:srgbClr val="FF0000"/>
              </a:solidFill>
            </a:endParaRPr>
          </a:p>
          <a:p>
            <a:endParaRPr lang="fr-FR" sz="2000" b="1" dirty="0" smtClean="0">
              <a:solidFill>
                <a:srgbClr val="FF0000"/>
              </a:solidFill>
            </a:endParaRPr>
          </a:p>
          <a:p>
            <a:endParaRPr lang="fr-FR" sz="2000" b="1" dirty="0" smtClean="0"/>
          </a:p>
          <a:p>
            <a:r>
              <a:rPr lang="fr-FR" sz="2000" b="1" dirty="0" smtClean="0"/>
              <a:t>( </a:t>
            </a:r>
            <a:r>
              <a:rPr lang="fr-FR" sz="2000" b="1" dirty="0" err="1" smtClean="0"/>
              <a:t>Clemence</a:t>
            </a:r>
            <a:r>
              <a:rPr lang="fr-FR" sz="2000" b="1" dirty="0" smtClean="0"/>
              <a:t> </a:t>
            </a:r>
            <a:r>
              <a:rPr lang="fr-FR" sz="2000" b="1" dirty="0" err="1" smtClean="0"/>
              <a:t>Lemullois</a:t>
            </a:r>
            <a:r>
              <a:rPr lang="fr-FR" sz="2000" b="1" dirty="0" smtClean="0"/>
              <a:t>; Justine Clément le Roux, Eléonore Dupin; Fu </a:t>
            </a:r>
            <a:r>
              <a:rPr lang="fr-FR" sz="2000" b="1" dirty="0" err="1"/>
              <a:t>Z</a:t>
            </a:r>
            <a:r>
              <a:rPr lang="fr-FR" sz="2000" b="1" dirty="0" err="1" smtClean="0"/>
              <a:t>ixuan</a:t>
            </a:r>
            <a:r>
              <a:rPr lang="fr-FR" sz="2000" b="1" dirty="0" smtClean="0"/>
              <a:t> )</a:t>
            </a:r>
          </a:p>
          <a:p>
            <a:r>
              <a:rPr lang="fr-FR" sz="2000" b="1" dirty="0" smtClean="0"/>
              <a:t> </a:t>
            </a:r>
          </a:p>
          <a:p>
            <a:r>
              <a:rPr lang="fr-FR" sz="2000" b="1" dirty="0"/>
              <a:t> </a:t>
            </a:r>
            <a:r>
              <a:rPr lang="fr-FR" sz="2000" b="1" dirty="0" smtClean="0"/>
              <a:t>    </a:t>
            </a:r>
            <a:r>
              <a:rPr lang="fr-FR" sz="2000" b="1" i="1" dirty="0" smtClean="0">
                <a:effectLst>
                  <a:outerShdw blurRad="38100" dist="38100" dir="2700000" algn="tl">
                    <a:srgbClr val="000000">
                      <a:alpha val="43137"/>
                    </a:srgbClr>
                  </a:outerShdw>
                </a:effectLst>
              </a:rPr>
              <a:t>- Partage du sondage MRIE (Bachir / Mélanie)</a:t>
            </a:r>
          </a:p>
          <a:p>
            <a:r>
              <a:rPr lang="fr-FR" sz="2000" b="1" i="1" dirty="0" smtClean="0">
                <a:effectLst>
                  <a:outerShdw blurRad="38100" dist="38100" dir="2700000" algn="tl">
                    <a:srgbClr val="000000">
                      <a:alpha val="43137"/>
                    </a:srgbClr>
                  </a:outerShdw>
                </a:effectLst>
              </a:rPr>
              <a:t>     - 1</a:t>
            </a:r>
            <a:r>
              <a:rPr lang="fr-FR" sz="2000" b="1" i="1" baseline="30000" dirty="0" smtClean="0">
                <a:effectLst>
                  <a:outerShdw blurRad="38100" dist="38100" dir="2700000" algn="tl">
                    <a:srgbClr val="000000">
                      <a:alpha val="43137"/>
                    </a:srgbClr>
                  </a:outerShdw>
                </a:effectLst>
              </a:rPr>
              <a:t>er</a:t>
            </a:r>
            <a:r>
              <a:rPr lang="fr-FR" sz="2000" b="1" i="1" dirty="0" smtClean="0">
                <a:effectLst>
                  <a:outerShdw blurRad="38100" dist="38100" dir="2700000" algn="tl">
                    <a:srgbClr val="000000">
                      <a:alpha val="43137"/>
                    </a:srgbClr>
                  </a:outerShdw>
                </a:effectLst>
              </a:rPr>
              <a:t> sondage CFI (enseignants/élèves)</a:t>
            </a:r>
          </a:p>
          <a:p>
            <a:r>
              <a:rPr lang="fr-FR" sz="2000" b="1" i="1" dirty="0" smtClean="0">
                <a:effectLst>
                  <a:outerShdw blurRad="38100" dist="38100" dir="2700000" algn="tl">
                    <a:srgbClr val="000000">
                      <a:alpha val="43137"/>
                    </a:srgbClr>
                  </a:outerShdw>
                </a:effectLst>
              </a:rPr>
              <a:t>     - Grille thématique DD et état des lieux CFI (tableau croisé)</a:t>
            </a:r>
          </a:p>
          <a:p>
            <a:endParaRPr lang="fr-FR" dirty="0"/>
          </a:p>
        </p:txBody>
      </p:sp>
    </p:spTree>
    <p:extLst>
      <p:ext uri="{BB962C8B-B14F-4D97-AF65-F5344CB8AC3E}">
        <p14:creationId xmlns:p14="http://schemas.microsoft.com/office/powerpoint/2010/main" val="1811018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pic>
        <p:nvPicPr>
          <p:cNvPr id="9" name="image56.png"/>
          <p:cNvPicPr/>
          <p:nvPr/>
        </p:nvPicPr>
        <p:blipFill>
          <a:blip r:embed="rId4"/>
          <a:srcRect/>
          <a:stretch>
            <a:fillRect/>
          </a:stretch>
        </p:blipFill>
        <p:spPr>
          <a:xfrm>
            <a:off x="121082" y="1519108"/>
            <a:ext cx="8699390" cy="4934228"/>
          </a:xfrm>
          <a:prstGeom prst="rect">
            <a:avLst/>
          </a:prstGeom>
          <a:ln/>
        </p:spPr>
      </p:pic>
      <p:sp>
        <p:nvSpPr>
          <p:cNvPr id="11" name="ZoneTexte 10"/>
          <p:cNvSpPr txBox="1"/>
          <p:nvPr/>
        </p:nvSpPr>
        <p:spPr>
          <a:xfrm>
            <a:off x="179512" y="1080173"/>
            <a:ext cx="1799980" cy="369332"/>
          </a:xfrm>
          <a:prstGeom prst="rect">
            <a:avLst/>
          </a:prstGeom>
          <a:noFill/>
        </p:spPr>
        <p:txBody>
          <a:bodyPr wrap="none" rtlCol="0">
            <a:spAutoFit/>
          </a:bodyPr>
          <a:lstStyle/>
          <a:p>
            <a:r>
              <a:rPr lang="fr-FR" u="sng" dirty="0" smtClean="0"/>
              <a:t>Sondage élèves  </a:t>
            </a:r>
            <a:r>
              <a:rPr lang="fr-FR" dirty="0" smtClean="0"/>
              <a:t>:</a:t>
            </a:r>
            <a:endParaRPr lang="fr-FR" dirty="0"/>
          </a:p>
        </p:txBody>
      </p:sp>
      <p:sp>
        <p:nvSpPr>
          <p:cNvPr id="12" name="Rectangle 11"/>
          <p:cNvSpPr/>
          <p:nvPr/>
        </p:nvSpPr>
        <p:spPr>
          <a:xfrm>
            <a:off x="3757587" y="242439"/>
            <a:ext cx="2304256"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955287" y="316946"/>
            <a:ext cx="1908856" cy="523220"/>
          </a:xfrm>
          <a:prstGeom prst="rect">
            <a:avLst/>
          </a:prstGeom>
          <a:noFill/>
        </p:spPr>
        <p:txBody>
          <a:bodyPr wrap="none" rtlCol="0">
            <a:spAutoFit/>
          </a:bodyPr>
          <a:lstStyle/>
          <a:p>
            <a:r>
              <a:rPr lang="fr-FR" sz="2800" b="1" dirty="0" smtClean="0">
                <a:solidFill>
                  <a:srgbClr val="FFFF00"/>
                </a:solidFill>
              </a:rPr>
              <a:t>PROJET PIE </a:t>
            </a:r>
            <a:endParaRPr lang="fr-FR" sz="2800" b="1" dirty="0">
              <a:solidFill>
                <a:srgbClr val="FFFF00"/>
              </a:solidFill>
            </a:endParaRPr>
          </a:p>
        </p:txBody>
      </p:sp>
    </p:spTree>
    <p:extLst>
      <p:ext uri="{BB962C8B-B14F-4D97-AF65-F5344CB8AC3E}">
        <p14:creationId xmlns:p14="http://schemas.microsoft.com/office/powerpoint/2010/main" val="3314157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71" y="72374"/>
            <a:ext cx="1728192" cy="1063503"/>
          </a:xfrm>
          <a:prstGeom prst="rect">
            <a:avLst/>
          </a:prstGeom>
        </p:spPr>
      </p:pic>
      <p:sp>
        <p:nvSpPr>
          <p:cNvPr id="7" name="AutoShape 6" descr="Fichier:Logo INSA Rouen.jpg — Wikipédia"/>
          <p:cNvSpPr>
            <a:spLocks noChangeAspect="1" noChangeArrowheads="1"/>
          </p:cNvSpPr>
          <p:nvPr/>
        </p:nvSpPr>
        <p:spPr bwMode="auto">
          <a:xfrm>
            <a:off x="179512" y="764704"/>
            <a:ext cx="4181475"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147544" y="135152"/>
            <a:ext cx="3023710" cy="792088"/>
          </a:xfrm>
          <a:prstGeom prst="rect">
            <a:avLst/>
          </a:prstGeom>
        </p:spPr>
      </p:pic>
      <p:pic>
        <p:nvPicPr>
          <p:cNvPr id="10" name="image33.png"/>
          <p:cNvPicPr/>
          <p:nvPr/>
        </p:nvPicPr>
        <p:blipFill>
          <a:blip r:embed="rId4"/>
          <a:srcRect/>
          <a:stretch>
            <a:fillRect/>
          </a:stretch>
        </p:blipFill>
        <p:spPr>
          <a:xfrm>
            <a:off x="14745" y="1429778"/>
            <a:ext cx="8959018" cy="5239581"/>
          </a:xfrm>
          <a:prstGeom prst="rect">
            <a:avLst/>
          </a:prstGeom>
          <a:ln/>
        </p:spPr>
      </p:pic>
      <p:sp>
        <p:nvSpPr>
          <p:cNvPr id="3" name="ZoneTexte 2"/>
          <p:cNvSpPr txBox="1"/>
          <p:nvPr/>
        </p:nvSpPr>
        <p:spPr>
          <a:xfrm>
            <a:off x="179512" y="1135877"/>
            <a:ext cx="1799980" cy="369332"/>
          </a:xfrm>
          <a:prstGeom prst="rect">
            <a:avLst/>
          </a:prstGeom>
          <a:noFill/>
        </p:spPr>
        <p:txBody>
          <a:bodyPr wrap="none" rtlCol="0">
            <a:spAutoFit/>
          </a:bodyPr>
          <a:lstStyle/>
          <a:p>
            <a:r>
              <a:rPr lang="fr-FR" u="sng" dirty="0" smtClean="0"/>
              <a:t>Sondage élèves : </a:t>
            </a:r>
            <a:endParaRPr lang="fr-FR" u="sng" dirty="0"/>
          </a:p>
        </p:txBody>
      </p:sp>
      <p:sp>
        <p:nvSpPr>
          <p:cNvPr id="12" name="Rectangle 11"/>
          <p:cNvSpPr/>
          <p:nvPr/>
        </p:nvSpPr>
        <p:spPr>
          <a:xfrm>
            <a:off x="3757587" y="242439"/>
            <a:ext cx="2304256" cy="7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3955287" y="316946"/>
            <a:ext cx="1908856" cy="523220"/>
          </a:xfrm>
          <a:prstGeom prst="rect">
            <a:avLst/>
          </a:prstGeom>
          <a:noFill/>
        </p:spPr>
        <p:txBody>
          <a:bodyPr wrap="none" rtlCol="0">
            <a:spAutoFit/>
          </a:bodyPr>
          <a:lstStyle/>
          <a:p>
            <a:r>
              <a:rPr lang="fr-FR" sz="2800" b="1" dirty="0" smtClean="0">
                <a:solidFill>
                  <a:srgbClr val="FFFF00"/>
                </a:solidFill>
              </a:rPr>
              <a:t>PROJET PIE </a:t>
            </a:r>
            <a:endParaRPr lang="fr-FR" sz="2800" b="1" dirty="0">
              <a:solidFill>
                <a:srgbClr val="FFFF00"/>
              </a:solidFill>
            </a:endParaRPr>
          </a:p>
        </p:txBody>
      </p:sp>
    </p:spTree>
    <p:extLst>
      <p:ext uri="{BB962C8B-B14F-4D97-AF65-F5344CB8AC3E}">
        <p14:creationId xmlns:p14="http://schemas.microsoft.com/office/powerpoint/2010/main" val="22986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14160</TotalTime>
  <Words>4553</Words>
  <Application>Microsoft Office PowerPoint</Application>
  <PresentationFormat>Affichage à l'écran (4:3)</PresentationFormat>
  <Paragraphs>709</Paragraphs>
  <Slides>52</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52</vt:i4>
      </vt:variant>
    </vt:vector>
  </HeadingPairs>
  <TitlesOfParts>
    <vt:vector size="58" baseType="lpstr">
      <vt:lpstr>Arial</vt:lpstr>
      <vt:lpstr>Calibri</vt:lpstr>
      <vt:lpstr>Symbol</vt:lpstr>
      <vt:lpstr>Tahoma</vt:lpstr>
      <vt:lpstr>Times New Roman</vt:lpstr>
      <vt:lpstr>Thème Office</vt:lpstr>
      <vt:lpstr>PROJET CLIMASUP</vt:lpstr>
      <vt:lpstr>HISTORIQUE</vt:lpstr>
      <vt:lpstr>Présentation PowerPoint</vt:lpstr>
      <vt:lpstr>PROJET CLIMASUP</vt:lpstr>
      <vt:lpstr>PROJET CLIMASUP</vt:lpstr>
      <vt:lpstr>PROJET CLIMASUP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PROJET CLIMASUP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et synthèse de contrastophores bimodaux pour l’imagerie de fluorescence/biphotonique et par Tomographie par Emission de Positons (TEP)</dc:title>
  <dc:creator>LB</dc:creator>
  <cp:lastModifiedBy>CHRISTOPHE HOARAU (Personnel)</cp:lastModifiedBy>
  <cp:revision>231</cp:revision>
  <dcterms:created xsi:type="dcterms:W3CDTF">2013-03-05T13:58:28Z</dcterms:created>
  <dcterms:modified xsi:type="dcterms:W3CDTF">2021-04-21T15:11:28Z</dcterms:modified>
</cp:coreProperties>
</file>