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58" r:id="rId9"/>
    <p:sldId id="259" r:id="rId10"/>
    <p:sldId id="260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790"/>
  </p:normalViewPr>
  <p:slideViewPr>
    <p:cSldViewPr snapToGrid="0" snapToObjects="1">
      <p:cViewPr varScale="1">
        <p:scale>
          <a:sx n="81" d="100"/>
          <a:sy n="81" d="100"/>
        </p:scale>
        <p:origin x="72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615919-C87A-5C4F-AC52-5E24489F2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C601575-B4BD-F94E-8482-D1E3112CB5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DD138E-26EB-354B-AB38-E6BA9C562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EE92E-3A01-F24B-BF58-1AB1E7103865}" type="datetimeFigureOut">
              <a:rPr lang="fr-FR" smtClean="0"/>
              <a:t>25/02/2025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51F9E11-9F3E-7442-9EAA-A9034626E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C93AAAC-16E9-C346-9275-9CB373D11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241F4-42FF-B448-8F52-531B5ACD08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1759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123367-F368-3F41-ACB6-1F73427AE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FB700F8-9BD7-A54C-8997-3B29650DCA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B2185E-5783-9141-9A18-B66E1F692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EE92E-3A01-F24B-BF58-1AB1E7103865}" type="datetimeFigureOut">
              <a:rPr lang="fr-FR" smtClean="0"/>
              <a:t>25/02/2025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2C147DE-C018-2849-9415-417202D79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4A0C61D-1607-4F43-9F01-436CF6D52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241F4-42FF-B448-8F52-531B5ACD08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1614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275EA28-C44A-F74E-AF34-2DB24EA408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B922947-05D2-6D4C-BE57-3B6CB2BAC9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4827CB-8C48-6947-9FC9-9F6C3643A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EE92E-3A01-F24B-BF58-1AB1E7103865}" type="datetimeFigureOut">
              <a:rPr lang="fr-FR" smtClean="0"/>
              <a:t>25/02/2025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975687-00A6-D843-BF8D-1D387A1D1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76A4F86-AE44-9E4F-B7EE-F78994400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241F4-42FF-B448-8F52-531B5ACD08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4633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E7ECDE-949B-BA41-A560-9F7079D4B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16C919-AA89-574C-A5EC-625271C9BC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2C2EECA-6AAC-9349-A184-AA303A6AB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EE92E-3A01-F24B-BF58-1AB1E7103865}" type="datetimeFigureOut">
              <a:rPr lang="fr-FR" smtClean="0"/>
              <a:t>25/02/2025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33F5D26-AEFA-4946-A492-CCBC4A81B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476A411-E02A-544C-9BF8-F28842A33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241F4-42FF-B448-8F52-531B5ACD08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8853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C5A90B-FBDA-0545-8A9D-58E803744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C1DE6C8-FB19-1346-92CF-9D40D7BB05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CD380E4-3D4F-1142-B00B-D77A7D0D6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EE92E-3A01-F24B-BF58-1AB1E7103865}" type="datetimeFigureOut">
              <a:rPr lang="fr-FR" smtClean="0"/>
              <a:t>25/02/2025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24F9955-E119-B044-9FE0-06CE8AB6A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F57BA8-7057-9E45-BC0A-0BDBE8AE3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241F4-42FF-B448-8F52-531B5ACD08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2783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88D4E9-732E-554B-AAFA-644776858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639E08F-1988-A34D-B5E9-1AC0F7E8AD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7779500-B365-4E49-99C2-B0C90A6E6D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10D0C54-F025-9542-B01F-0C2A80E64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EE92E-3A01-F24B-BF58-1AB1E7103865}" type="datetimeFigureOut">
              <a:rPr lang="fr-FR" smtClean="0"/>
              <a:t>25/02/2025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00DB225-E560-8E4E-9473-B24A7F1DE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B8606B7-FE51-934F-8483-FB56726FF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241F4-42FF-B448-8F52-531B5ACD08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8654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8C6D78-AFA2-6946-842F-744062179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83297C6-554E-0040-9867-8F5C4A112A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BB1A1BC-73B5-3540-B3C5-B0B9D56505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6E8A669-61F6-3847-AC24-D11324739A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FF17031-9BA1-C44E-A8BD-2ADC9D5A98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C34CC13-4CD1-434A-AED0-D53486D0F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EE92E-3A01-F24B-BF58-1AB1E7103865}" type="datetimeFigureOut">
              <a:rPr lang="fr-FR" smtClean="0"/>
              <a:t>25/02/2025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664C11D-3E6C-5847-813B-4BB0F6ADC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AEDA1AA-B159-8545-8882-AEEFA7D01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241F4-42FF-B448-8F52-531B5ACD08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5602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21CA71-F8EB-FF41-84D5-D61BA8FBF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2AE0EF-2F86-C048-AF69-2FBEC968B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EE92E-3A01-F24B-BF58-1AB1E7103865}" type="datetimeFigureOut">
              <a:rPr lang="fr-FR" smtClean="0"/>
              <a:t>25/02/2025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8EB120B-EA9B-B147-8A85-72A036122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024058F-B6F7-D44B-8FAE-FF31AE492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241F4-42FF-B448-8F52-531B5ACD08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6472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DF55A6B-3986-234A-9CB6-D18DE8494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EE92E-3A01-F24B-BF58-1AB1E7103865}" type="datetimeFigureOut">
              <a:rPr lang="fr-FR" smtClean="0"/>
              <a:t>25/02/2025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F813D0C-D71D-C047-A122-11FC0FD33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16D192F-CDAC-C645-ACC8-35CC42A4A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241F4-42FF-B448-8F52-531B5ACD08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5659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A05B33-03EB-8E48-8D03-FF8811A28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B05140-DE8D-1348-97CB-F938EDECF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B540DD7-A87F-7442-AE6A-B7664943DD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C8AD552-F34B-E84B-B34A-F80F8613C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EE92E-3A01-F24B-BF58-1AB1E7103865}" type="datetimeFigureOut">
              <a:rPr lang="fr-FR" smtClean="0"/>
              <a:t>25/02/2025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C7722CA-5CE9-2B4A-8A24-E0ACD1586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B706280-EDC2-6545-9901-A15079A11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241F4-42FF-B448-8F52-531B5ACD08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0648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B64868-41BE-1847-A2CC-601171801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764BBE1-4522-AE45-9780-C4DCC45860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07B4A09-2AF6-7040-AF4D-4966A56143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A317BC3-8771-4748-BF6A-8AE3E0904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EE92E-3A01-F24B-BF58-1AB1E7103865}" type="datetimeFigureOut">
              <a:rPr lang="fr-FR" smtClean="0"/>
              <a:t>25/02/2025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BF9ABAC-B114-8242-A4DD-92EBA0AB0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8DD406F-DF39-844E-B9AB-804F4B467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241F4-42FF-B448-8F52-531B5ACD08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7610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7559B33-3E08-5244-A58F-6867D037A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7BEA0D4-EDB5-374E-990A-CC0ABF76EF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F3973EE-177D-0741-8AEA-0056CA8DA8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EE92E-3A01-F24B-BF58-1AB1E7103865}" type="datetimeFigureOut">
              <a:rPr lang="fr-FR" smtClean="0"/>
              <a:t>25/02/2025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00B2D3D-8389-1347-A844-4017FADCA3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FD5FF72-B934-4A4F-B277-C02B8063B7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241F4-42FF-B448-8F52-531B5ACD08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3130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14.png"/><Relationship Id="rId4" Type="http://schemas.openxmlformats.org/officeDocument/2006/relationships/image" Target="../media/image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703AC6-A821-5D4E-AB9C-5FBE7E95B1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Etude d’un pylône de communication GSM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4617A5C-12D3-B14A-B292-FFB7590F35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9875"/>
            <a:ext cx="9144000" cy="165576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Etude de RDM, étude générale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Analyse flambement de voile 1D =&gt; 2D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Analyse de fatigue 2D =&gt; 3D</a:t>
            </a:r>
          </a:p>
        </p:txBody>
      </p:sp>
    </p:spTree>
    <p:extLst>
      <p:ext uri="{BB962C8B-B14F-4D97-AF65-F5344CB8AC3E}">
        <p14:creationId xmlns:p14="http://schemas.microsoft.com/office/powerpoint/2010/main" val="4231232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page13image2292335712">
            <a:extLst>
              <a:ext uri="{FF2B5EF4-FFF2-40B4-BE49-F238E27FC236}">
                <a16:creationId xmlns:a16="http://schemas.microsoft.com/office/drawing/2014/main" id="{99996AF2-3D84-414A-AE59-B1C1BF8CD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97" y="201425"/>
            <a:ext cx="4704822" cy="665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age15image2295090592">
            <a:extLst>
              <a:ext uri="{FF2B5EF4-FFF2-40B4-BE49-F238E27FC236}">
                <a16:creationId xmlns:a16="http://schemas.microsoft.com/office/drawing/2014/main" id="{70E39EA6-6EFE-B745-ABB9-EBB652565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218" y="201425"/>
            <a:ext cx="4724399" cy="6685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088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page13image2292335712">
            <a:extLst>
              <a:ext uri="{FF2B5EF4-FFF2-40B4-BE49-F238E27FC236}">
                <a16:creationId xmlns:a16="http://schemas.microsoft.com/office/drawing/2014/main" id="{99996AF2-3D84-414A-AE59-B1C1BF8CD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137" y="735161"/>
            <a:ext cx="4306981" cy="609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age15image2295090592">
            <a:extLst>
              <a:ext uri="{FF2B5EF4-FFF2-40B4-BE49-F238E27FC236}">
                <a16:creationId xmlns:a16="http://schemas.microsoft.com/office/drawing/2014/main" id="{70E39EA6-6EFE-B745-ABB9-EBB652565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959" y="737626"/>
            <a:ext cx="4324902" cy="612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2FCF9DF9-BB02-48C3-9C35-09DA2DB05597}"/>
              </a:ext>
            </a:extLst>
          </p:cNvPr>
          <p:cNvSpPr txBox="1"/>
          <p:nvPr/>
        </p:nvSpPr>
        <p:spPr>
          <a:xfrm>
            <a:off x="537328" y="381909"/>
            <a:ext cx="4181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Pylône de communication GSM</a:t>
            </a:r>
          </a:p>
        </p:txBody>
      </p:sp>
    </p:spTree>
    <p:extLst>
      <p:ext uri="{BB962C8B-B14F-4D97-AF65-F5344CB8AC3E}">
        <p14:creationId xmlns:p14="http://schemas.microsoft.com/office/powerpoint/2010/main" val="2306943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5E4FB7E-052B-4980-B340-3DAD7E958168}"/>
              </a:ext>
            </a:extLst>
          </p:cNvPr>
          <p:cNvSpPr txBox="1"/>
          <p:nvPr/>
        </p:nvSpPr>
        <p:spPr>
          <a:xfrm>
            <a:off x="537328" y="381909"/>
            <a:ext cx="776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Vent</a:t>
            </a:r>
          </a:p>
        </p:txBody>
      </p:sp>
      <p:pic>
        <p:nvPicPr>
          <p:cNvPr id="3" name="Picture 1" descr="page1image2297505360">
            <a:extLst>
              <a:ext uri="{FF2B5EF4-FFF2-40B4-BE49-F238E27FC236}">
                <a16:creationId xmlns:a16="http://schemas.microsoft.com/office/drawing/2014/main" id="{3336F66B-4E25-4AC7-ABEE-E74259852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457" y="381909"/>
            <a:ext cx="4224215" cy="488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D4CA81DC-BE8D-461C-9A83-62940B3E2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12" y="2298467"/>
            <a:ext cx="6029427" cy="2535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3A605FF-65F1-4E34-9D19-F1343C8CC87F}"/>
                  </a:ext>
                </a:extLst>
              </p:cNvPr>
              <p:cNvSpPr/>
              <p:nvPr/>
            </p:nvSpPr>
            <p:spPr>
              <a:xfrm>
                <a:off x="461912" y="1349759"/>
                <a:ext cx="4025644" cy="7527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mtClean="0">
                          <a:latin typeface="Cambria Math"/>
                          <a:ea typeface="Cambria Math"/>
                        </a:rPr>
                        <m:t>V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</m:d>
                      <m:r>
                        <a:rPr lang="fr-FR" i="1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fr-FR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fr-FR" i="1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>
                                          <a:latin typeface="Cambria Math"/>
                                          <a:ea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latin typeface="Cambria Math"/>
                                          <a:ea typeface="Cambria Math"/>
                                        </a:rPr>
                                        <m:t>𝐺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𝛼</m:t>
                          </m:r>
                        </m:sup>
                      </m:sSup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  <m:sub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𝐺</m:t>
                          </m:r>
                        </m:sub>
                      </m:sSub>
                      <m:r>
                        <a:rPr lang="fr-FR" i="1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fr-FR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fr-FR" i="1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>
                                          <a:latin typeface="Cambria Math"/>
                                          <a:ea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latin typeface="Cambria Math"/>
                                          <a:ea typeface="Cambria Math"/>
                                        </a:rPr>
                                        <m:t>𝑟𝑒𝑓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𝛼</m:t>
                          </m:r>
                        </m:sup>
                      </m:sSup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  <m:sub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𝑟𝑒𝑓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3A605FF-65F1-4E34-9D19-F1343C8CC8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912" y="1349759"/>
                <a:ext cx="4025644" cy="7527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au 5">
                <a:extLst>
                  <a:ext uri="{FF2B5EF4-FFF2-40B4-BE49-F238E27FC236}">
                    <a16:creationId xmlns:a16="http://schemas.microsoft.com/office/drawing/2014/main" id="{4C5DF66F-ADAC-4119-B5C9-54E64DAF60E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944681"/>
                  </p:ext>
                </p:extLst>
              </p:nvPr>
            </p:nvGraphicFramePr>
            <p:xfrm>
              <a:off x="461912" y="4969416"/>
              <a:ext cx="6018120" cy="13192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3860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2509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6987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9381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49072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439762">
                    <a:tc>
                      <a:txBody>
                        <a:bodyPr/>
                        <a:lstStyle/>
                        <a:p>
                          <a:r>
                            <a:rPr lang="fr-FR" sz="1800" dirty="0"/>
                            <a:t>Terrain</a:t>
                          </a:r>
                        </a:p>
                      </a:txBody>
                      <a:tcPr marL="59196" marR="59196" marT="29598" marB="29598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800" dirty="0"/>
                            <a:t>Rough </a:t>
                          </a:r>
                          <a:r>
                            <a:rPr lang="fr-FR" sz="1800" dirty="0" err="1"/>
                            <a:t>sea</a:t>
                          </a:r>
                          <a:endParaRPr lang="fr-FR" sz="1800" dirty="0"/>
                        </a:p>
                      </a:txBody>
                      <a:tcPr marL="59196" marR="59196" marT="29598" marB="29598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800" dirty="0" err="1"/>
                            <a:t>Grassland</a:t>
                          </a:r>
                          <a:endParaRPr lang="fr-FR" sz="1800" dirty="0"/>
                        </a:p>
                      </a:txBody>
                      <a:tcPr marL="59196" marR="59196" marT="29598" marB="29598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800" dirty="0" err="1"/>
                            <a:t>Suburb</a:t>
                          </a:r>
                          <a:endParaRPr lang="fr-FR" sz="1800" dirty="0"/>
                        </a:p>
                      </a:txBody>
                      <a:tcPr marL="59196" marR="59196" marT="29598" marB="29598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800" dirty="0"/>
                            <a:t>City centre</a:t>
                          </a:r>
                        </a:p>
                      </a:txBody>
                      <a:tcPr marL="59196" marR="59196" marT="29598" marB="29598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3976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fr-FR" sz="1800" i="1" smtClean="0">
                                    <a:latin typeface="Cambria Math"/>
                                    <a:ea typeface="Cambria Math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fr-FR" sz="1800" dirty="0"/>
                        </a:p>
                      </a:txBody>
                      <a:tcPr marL="59196" marR="59196" marT="29598" marB="2959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dirty="0"/>
                            <a:t>0.12</a:t>
                          </a:r>
                        </a:p>
                      </a:txBody>
                      <a:tcPr marL="59196" marR="59196" marT="29598" marB="2959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dirty="0"/>
                            <a:t>0.16</a:t>
                          </a:r>
                        </a:p>
                      </a:txBody>
                      <a:tcPr marL="59196" marR="59196" marT="29598" marB="2959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dirty="0"/>
                            <a:t>0.28</a:t>
                          </a:r>
                        </a:p>
                      </a:txBody>
                      <a:tcPr marL="59196" marR="59196" marT="29598" marB="2959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dirty="0"/>
                            <a:t>0.40</a:t>
                          </a:r>
                        </a:p>
                      </a:txBody>
                      <a:tcPr marL="59196" marR="59196" marT="29598" marB="29598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976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800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fr-FR" sz="1800" b="0" i="1" smtClean="0">
                                      <a:latin typeface="Cambria Math"/>
                                    </a:rPr>
                                    <m:t>𝐺</m:t>
                                  </m:r>
                                </m:sub>
                              </m:sSub>
                            </m:oMath>
                          </a14:m>
                          <a:r>
                            <a:rPr lang="fr-FR" sz="1800" dirty="0"/>
                            <a:t> (m)</a:t>
                          </a:r>
                        </a:p>
                      </a:txBody>
                      <a:tcPr marL="59196" marR="59196" marT="29598" marB="2959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dirty="0"/>
                            <a:t>250</a:t>
                          </a:r>
                        </a:p>
                      </a:txBody>
                      <a:tcPr marL="59196" marR="59196" marT="29598" marB="2959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dirty="0"/>
                            <a:t>300</a:t>
                          </a:r>
                        </a:p>
                      </a:txBody>
                      <a:tcPr marL="59196" marR="59196" marT="29598" marB="2959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dirty="0"/>
                            <a:t>400</a:t>
                          </a:r>
                        </a:p>
                      </a:txBody>
                      <a:tcPr marL="59196" marR="59196" marT="29598" marB="2959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dirty="0"/>
                            <a:t>500</a:t>
                          </a:r>
                        </a:p>
                      </a:txBody>
                      <a:tcPr marL="59196" marR="59196" marT="29598" marB="29598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au 5">
                <a:extLst>
                  <a:ext uri="{FF2B5EF4-FFF2-40B4-BE49-F238E27FC236}">
                    <a16:creationId xmlns:a16="http://schemas.microsoft.com/office/drawing/2014/main" id="{4C5DF66F-ADAC-4119-B5C9-54E64DAF60E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944681"/>
                  </p:ext>
                </p:extLst>
              </p:nvPr>
            </p:nvGraphicFramePr>
            <p:xfrm>
              <a:off x="461912" y="4969416"/>
              <a:ext cx="6018120" cy="13192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3860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2509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6987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9381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49072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439762">
                    <a:tc>
                      <a:txBody>
                        <a:bodyPr/>
                        <a:lstStyle/>
                        <a:p>
                          <a:r>
                            <a:rPr lang="fr-FR" sz="1800" dirty="0"/>
                            <a:t>Terrain</a:t>
                          </a:r>
                        </a:p>
                      </a:txBody>
                      <a:tcPr marL="59196" marR="59196" marT="29598" marB="29598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800" dirty="0"/>
                            <a:t>Rough </a:t>
                          </a:r>
                          <a:r>
                            <a:rPr lang="fr-FR" sz="1800" dirty="0" err="1"/>
                            <a:t>sea</a:t>
                          </a:r>
                          <a:endParaRPr lang="fr-FR" sz="1800" dirty="0"/>
                        </a:p>
                      </a:txBody>
                      <a:tcPr marL="59196" marR="59196" marT="29598" marB="29598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800" dirty="0" err="1"/>
                            <a:t>Grassland</a:t>
                          </a:r>
                          <a:endParaRPr lang="fr-FR" sz="1800" dirty="0"/>
                        </a:p>
                      </a:txBody>
                      <a:tcPr marL="59196" marR="59196" marT="29598" marB="29598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800" dirty="0" err="1"/>
                            <a:t>Suburb</a:t>
                          </a:r>
                          <a:endParaRPr lang="fr-FR" sz="1800" dirty="0"/>
                        </a:p>
                      </a:txBody>
                      <a:tcPr marL="59196" marR="59196" marT="29598" marB="29598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800" dirty="0"/>
                            <a:t>City centre</a:t>
                          </a:r>
                        </a:p>
                      </a:txBody>
                      <a:tcPr marL="59196" marR="59196" marT="29598" marB="29598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39762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59196" marR="59196" marT="29598" marB="29598">
                        <a:blipFill>
                          <a:blip r:embed="rId5"/>
                          <a:stretch>
                            <a:fillRect l="-649" t="-109589" r="-544805" b="-1013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dirty="0"/>
                            <a:t>0.12</a:t>
                          </a:r>
                        </a:p>
                      </a:txBody>
                      <a:tcPr marL="59196" marR="59196" marT="29598" marB="2959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dirty="0"/>
                            <a:t>0.16</a:t>
                          </a:r>
                        </a:p>
                      </a:txBody>
                      <a:tcPr marL="59196" marR="59196" marT="29598" marB="2959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dirty="0"/>
                            <a:t>0.28</a:t>
                          </a:r>
                        </a:p>
                      </a:txBody>
                      <a:tcPr marL="59196" marR="59196" marT="29598" marB="2959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dirty="0"/>
                            <a:t>0.40</a:t>
                          </a:r>
                        </a:p>
                      </a:txBody>
                      <a:tcPr marL="59196" marR="59196" marT="29598" marB="29598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9762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59196" marR="59196" marT="29598" marB="29598">
                        <a:blipFill>
                          <a:blip r:embed="rId5"/>
                          <a:stretch>
                            <a:fillRect l="-649" t="-212500" r="-544805" b="-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dirty="0"/>
                            <a:t>250</a:t>
                          </a:r>
                        </a:p>
                      </a:txBody>
                      <a:tcPr marL="59196" marR="59196" marT="29598" marB="2959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dirty="0"/>
                            <a:t>300</a:t>
                          </a:r>
                        </a:p>
                      </a:txBody>
                      <a:tcPr marL="59196" marR="59196" marT="29598" marB="2959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dirty="0"/>
                            <a:t>400</a:t>
                          </a:r>
                        </a:p>
                      </a:txBody>
                      <a:tcPr marL="59196" marR="59196" marT="29598" marB="2959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dirty="0"/>
                            <a:t>500</a:t>
                          </a:r>
                        </a:p>
                      </a:txBody>
                      <a:tcPr marL="59196" marR="59196" marT="29598" marB="29598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7" name="Picture 2">
            <a:extLst>
              <a:ext uri="{FF2B5EF4-FFF2-40B4-BE49-F238E27FC236}">
                <a16:creationId xmlns:a16="http://schemas.microsoft.com/office/drawing/2014/main" id="{B72FA44F-D9C8-4F37-9576-8A4FB55A2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456" y="5386477"/>
            <a:ext cx="4224215" cy="1405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3261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D32D3AC-4D4D-4BE5-A08C-8F9EFE6E894C}"/>
              </a:ext>
            </a:extLst>
          </p:cNvPr>
          <p:cNvSpPr txBox="1"/>
          <p:nvPr/>
        </p:nvSpPr>
        <p:spPr>
          <a:xfrm>
            <a:off x="537328" y="381909"/>
            <a:ext cx="2961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Force aérodynamique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570621F6-FFC8-44C4-86FA-439CAB756DAB}"/>
                  </a:ext>
                </a:extLst>
              </p:cNvPr>
              <p:cNvSpPr txBox="1"/>
              <p:nvPr/>
            </p:nvSpPr>
            <p:spPr>
              <a:xfrm>
                <a:off x="1229379" y="2388778"/>
                <a:ext cx="2426946" cy="1030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fr-FR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fr-FR" sz="24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fr-FR" sz="2400" b="0" i="1" dirty="0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fr-FR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fr-FR" sz="24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fr-FR" sz="2400" b="0" i="1" dirty="0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fr-FR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fr-FR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2400" b="0" i="1" dirty="0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fr-FR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fr-FR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2400" i="1" dirty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</m:acc>
                            </m:e>
                          </m:d>
                        </m:den>
                      </m:f>
                    </m:oMath>
                  </m:oMathPara>
                </a14:m>
                <a:endParaRPr lang="fr-FR" sz="2400" dirty="0"/>
              </a:p>
            </p:txBody>
          </p:sp>
        </mc:Choice>
        <mc:Fallback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570621F6-FFC8-44C4-86FA-439CAB756D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379" y="2388778"/>
                <a:ext cx="2426946" cy="103079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6B7EE3CD-49FD-4A2C-A4F2-F6239A10C7F6}"/>
                  </a:ext>
                </a:extLst>
              </p:cNvPr>
              <p:cNvSpPr txBox="1"/>
              <p:nvPr/>
            </p:nvSpPr>
            <p:spPr>
              <a:xfrm>
                <a:off x="4926258" y="1937366"/>
                <a:ext cx="2089290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fr-FR" sz="24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fr-FR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fr-FR" sz="2400" b="0" i="1" dirty="0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fr-FR" sz="2400" b="0" i="1" dirty="0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fr-FR" sz="2400" b="0" i="1" dirty="0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fr-FR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b="0" i="1" dirty="0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fr-FR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r-FR" sz="2400" dirty="0"/>
              </a:p>
            </p:txBody>
          </p:sp>
        </mc:Choice>
        <mc:Fallback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6B7EE3CD-49FD-4A2C-A4F2-F6239A10C7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6258" y="1937366"/>
                <a:ext cx="2089290" cy="7838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81B5B8CB-75ED-44DA-8DB4-D501863AA13B}"/>
                  </a:ext>
                </a:extLst>
              </p:cNvPr>
              <p:cNvSpPr txBox="1"/>
              <p:nvPr/>
            </p:nvSpPr>
            <p:spPr>
              <a:xfrm>
                <a:off x="4926258" y="4180945"/>
                <a:ext cx="5628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fr-FR" sz="24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fr-FR" sz="2400" dirty="0"/>
              </a:p>
            </p:txBody>
          </p:sp>
        </mc:Choice>
        <mc:Fallback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81B5B8CB-75ED-44DA-8DB4-D501863AA1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6258" y="4180945"/>
                <a:ext cx="562846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ZoneTexte 5">
            <a:extLst>
              <a:ext uri="{FF2B5EF4-FFF2-40B4-BE49-F238E27FC236}">
                <a16:creationId xmlns:a16="http://schemas.microsoft.com/office/drawing/2014/main" id="{2D070F6C-81B6-4724-8172-CE4517F1A5B4}"/>
              </a:ext>
            </a:extLst>
          </p:cNvPr>
          <p:cNvSpPr txBox="1"/>
          <p:nvPr/>
        </p:nvSpPr>
        <p:spPr>
          <a:xfrm>
            <a:off x="4926258" y="1475701"/>
            <a:ext cx="1917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Pression arrêt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A98CE10-8080-4C56-9A31-B96D144D325F}"/>
              </a:ext>
            </a:extLst>
          </p:cNvPr>
          <p:cNvSpPr txBox="1"/>
          <p:nvPr/>
        </p:nvSpPr>
        <p:spPr>
          <a:xfrm>
            <a:off x="4926258" y="3719280"/>
            <a:ext cx="2471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Surface apparente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A3560E36-57F9-446D-9392-C5FFB3468BEC}"/>
              </a:ext>
            </a:extLst>
          </p:cNvPr>
          <p:cNvCxnSpPr>
            <a:stCxn id="3" idx="3"/>
            <a:endCxn id="6" idx="1"/>
          </p:cNvCxnSpPr>
          <p:nvPr/>
        </p:nvCxnSpPr>
        <p:spPr>
          <a:xfrm flipV="1">
            <a:off x="3656325" y="1706534"/>
            <a:ext cx="1269933" cy="11976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CC067001-9A81-4843-BDCD-8198C81F71C7}"/>
              </a:ext>
            </a:extLst>
          </p:cNvPr>
          <p:cNvCxnSpPr>
            <a:cxnSpLocks/>
            <a:stCxn id="3" idx="3"/>
            <a:endCxn id="7" idx="1"/>
          </p:cNvCxnSpPr>
          <p:nvPr/>
        </p:nvCxnSpPr>
        <p:spPr>
          <a:xfrm>
            <a:off x="3656325" y="2904176"/>
            <a:ext cx="1269933" cy="104593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14F98446-CC44-4304-951E-AD151241BEE7}"/>
              </a:ext>
            </a:extLst>
          </p:cNvPr>
          <p:cNvCxnSpPr>
            <a:cxnSpLocks/>
          </p:cNvCxnSpPr>
          <p:nvPr/>
        </p:nvCxnSpPr>
        <p:spPr>
          <a:xfrm flipV="1">
            <a:off x="7265744" y="2904175"/>
            <a:ext cx="1269933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36BC18F5-26D6-4981-BC3D-4D9DDFFE2952}"/>
                  </a:ext>
                </a:extLst>
              </p:cNvPr>
              <p:cNvSpPr txBox="1"/>
              <p:nvPr/>
            </p:nvSpPr>
            <p:spPr>
              <a:xfrm>
                <a:off x="8535677" y="2512273"/>
                <a:ext cx="3132717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fr-FR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fr-FR" sz="2400" i="1" dirty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fr-FR" sz="2400" i="1" dirty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fr-FR" sz="2400" b="0" i="1" dirty="0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fr-FR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fr-FR" sz="24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fr-FR" sz="2400" b="0" i="1" dirty="0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‖"/>
                          <m:endChr m:val="‖"/>
                          <m:ctrlPr>
                            <a:rPr lang="fr-FR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fr-FR" sz="24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2400" i="1" dirty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</m:d>
                      <m:r>
                        <a:rPr lang="fr-FR" sz="2400" b="0" i="1" dirty="0" smtClean="0"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fr-FR" sz="24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2400" i="1" dirty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acc>
                    </m:oMath>
                  </m:oMathPara>
                </a14:m>
                <a:endParaRPr lang="fr-FR" sz="2400" dirty="0"/>
              </a:p>
            </p:txBody>
          </p:sp>
        </mc:Choice>
        <mc:Fallback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36BC18F5-26D6-4981-BC3D-4D9DDFFE29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5677" y="2512273"/>
                <a:ext cx="3132717" cy="7838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B34E71C2-3B8D-46E7-9B3F-885CF27177B5}"/>
              </a:ext>
            </a:extLst>
          </p:cNvPr>
          <p:cNvSpPr/>
          <p:nvPr/>
        </p:nvSpPr>
        <p:spPr>
          <a:xfrm rot="2527521">
            <a:off x="5506493" y="4635936"/>
            <a:ext cx="329720" cy="1857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53E9812E-FCE7-47C8-817B-F58A547C282F}"/>
              </a:ext>
            </a:extLst>
          </p:cNvPr>
          <p:cNvCxnSpPr>
            <a:cxnSpLocks/>
          </p:cNvCxnSpPr>
          <p:nvPr/>
        </p:nvCxnSpPr>
        <p:spPr>
          <a:xfrm flipV="1">
            <a:off x="3374045" y="5394422"/>
            <a:ext cx="1269933" cy="1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BCC39667-B100-404E-B11A-D4373AA33219}"/>
                  </a:ext>
                </a:extLst>
              </p:cNvPr>
              <p:cNvSpPr txBox="1"/>
              <p:nvPr/>
            </p:nvSpPr>
            <p:spPr>
              <a:xfrm>
                <a:off x="3835589" y="4888001"/>
                <a:ext cx="455702" cy="506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sz="24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2400" i="1" dirty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acc>
                    </m:oMath>
                  </m:oMathPara>
                </a14:m>
                <a:endParaRPr lang="fr-FR" sz="2400" dirty="0"/>
              </a:p>
            </p:txBody>
          </p:sp>
        </mc:Choice>
        <mc:Fallback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BCC39667-B100-404E-B11A-D4373AA332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5589" y="4888001"/>
                <a:ext cx="455702" cy="5064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CB9FCB9F-851A-4C2B-80A7-59DD1B62E5F6}"/>
              </a:ext>
            </a:extLst>
          </p:cNvPr>
          <p:cNvCxnSpPr>
            <a:cxnSpLocks/>
          </p:cNvCxnSpPr>
          <p:nvPr/>
        </p:nvCxnSpPr>
        <p:spPr>
          <a:xfrm flipV="1">
            <a:off x="6671856" y="4888001"/>
            <a:ext cx="0" cy="136197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5F46084E-6960-4A4B-A20D-A487C6F4B5CD}"/>
                  </a:ext>
                </a:extLst>
              </p:cNvPr>
              <p:cNvSpPr txBox="1"/>
              <p:nvPr/>
            </p:nvSpPr>
            <p:spPr>
              <a:xfrm>
                <a:off x="6734125" y="5333643"/>
                <a:ext cx="5628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fr-FR" sz="24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fr-FR" sz="2400" dirty="0"/>
              </a:p>
            </p:txBody>
          </p:sp>
        </mc:Choice>
        <mc:Fallback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5F46084E-6960-4A4B-A20D-A487C6F4B5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4125" y="5333643"/>
                <a:ext cx="562846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7142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5052D17C-2549-45AA-9C89-7D6D65A35B35}"/>
              </a:ext>
            </a:extLst>
          </p:cNvPr>
          <p:cNvSpPr txBox="1"/>
          <p:nvPr/>
        </p:nvSpPr>
        <p:spPr>
          <a:xfrm>
            <a:off x="537328" y="381909"/>
            <a:ext cx="4181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Calcul résistance des matériaux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9B648B8-B9B7-47EF-B50D-C9427D723E45}"/>
              </a:ext>
            </a:extLst>
          </p:cNvPr>
          <p:cNvSpPr txBox="1"/>
          <p:nvPr/>
        </p:nvSpPr>
        <p:spPr>
          <a:xfrm>
            <a:off x="2071146" y="1291472"/>
            <a:ext cx="72219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Etude des efforts de cohésion, dimensionnement général.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Valeurs des réactions, au niveau des accroches (dimensions des massifs)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Efforts pour des études complémentaires.</a:t>
            </a:r>
          </a:p>
        </p:txBody>
      </p:sp>
    </p:spTree>
    <p:extLst>
      <p:ext uri="{BB962C8B-B14F-4D97-AF65-F5344CB8AC3E}">
        <p14:creationId xmlns:p14="http://schemas.microsoft.com/office/powerpoint/2010/main" val="3367974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5052D17C-2549-45AA-9C89-7D6D65A35B35}"/>
              </a:ext>
            </a:extLst>
          </p:cNvPr>
          <p:cNvSpPr txBox="1"/>
          <p:nvPr/>
        </p:nvSpPr>
        <p:spPr>
          <a:xfrm>
            <a:off x="537328" y="381909"/>
            <a:ext cx="2345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Calcul surfacique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9B648B8-B9B7-47EF-B50D-C9427D723E45}"/>
              </a:ext>
            </a:extLst>
          </p:cNvPr>
          <p:cNvSpPr txBox="1"/>
          <p:nvPr/>
        </p:nvSpPr>
        <p:spPr>
          <a:xfrm>
            <a:off x="2071146" y="1291472"/>
            <a:ext cx="4736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Etude de la stabilité par flambement de voile.</a:t>
            </a:r>
          </a:p>
        </p:txBody>
      </p:sp>
    </p:spTree>
    <p:extLst>
      <p:ext uri="{BB962C8B-B14F-4D97-AF65-F5344CB8AC3E}">
        <p14:creationId xmlns:p14="http://schemas.microsoft.com/office/powerpoint/2010/main" val="1104129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5052D17C-2549-45AA-9C89-7D6D65A35B35}"/>
              </a:ext>
            </a:extLst>
          </p:cNvPr>
          <p:cNvSpPr txBox="1"/>
          <p:nvPr/>
        </p:nvSpPr>
        <p:spPr>
          <a:xfrm>
            <a:off x="537328" y="381909"/>
            <a:ext cx="2373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Calcul volumique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9B648B8-B9B7-47EF-B50D-C9427D723E45}"/>
              </a:ext>
            </a:extLst>
          </p:cNvPr>
          <p:cNvSpPr txBox="1"/>
          <p:nvPr/>
        </p:nvSpPr>
        <p:spPr>
          <a:xfrm>
            <a:off x="2071146" y="1291472"/>
            <a:ext cx="42485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Etude de la concentration de contrainte.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Analyse de fatigue.</a:t>
            </a:r>
          </a:p>
        </p:txBody>
      </p:sp>
    </p:spTree>
    <p:extLst>
      <p:ext uri="{BB962C8B-B14F-4D97-AF65-F5344CB8AC3E}">
        <p14:creationId xmlns:p14="http://schemas.microsoft.com/office/powerpoint/2010/main" val="680423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page1image2297505360">
            <a:extLst>
              <a:ext uri="{FF2B5EF4-FFF2-40B4-BE49-F238E27FC236}">
                <a16:creationId xmlns:a16="http://schemas.microsoft.com/office/drawing/2014/main" id="{A5C3D89B-0D40-7348-8096-32E482239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82" y="0"/>
            <a:ext cx="5902036" cy="683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D4D54C-9DEB-C647-B06F-688B4DA87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916" y="2414979"/>
            <a:ext cx="4392488" cy="2001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3897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947FC9E-7ACC-814A-BC48-D73CD2184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07" y="3949711"/>
            <a:ext cx="6105729" cy="2567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B7C8103-9A7D-5D42-AFB5-40BB64D287F8}"/>
                  </a:ext>
                </a:extLst>
              </p:cNvPr>
              <p:cNvSpPr/>
              <p:nvPr/>
            </p:nvSpPr>
            <p:spPr>
              <a:xfrm>
                <a:off x="517569" y="692095"/>
                <a:ext cx="3398879" cy="7527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mtClean="0">
                          <a:latin typeface="Cambria Math"/>
                          <a:ea typeface="Cambria Math"/>
                        </a:rPr>
                        <m:t>V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</m:d>
                      <m:r>
                        <a:rPr lang="fr-FR" i="1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fr-FR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fr-FR" i="1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>
                                          <a:latin typeface="Cambria Math"/>
                                          <a:ea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latin typeface="Cambria Math"/>
                                          <a:ea typeface="Cambria Math"/>
                                        </a:rPr>
                                        <m:t>𝐺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𝛼</m:t>
                          </m:r>
                        </m:sup>
                      </m:sSup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  <m:sub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𝐺</m:t>
                          </m:r>
                        </m:sub>
                      </m:sSub>
                      <m:r>
                        <a:rPr lang="fr-FR" i="1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fr-FR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fr-FR" i="1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>
                                          <a:latin typeface="Cambria Math"/>
                                          <a:ea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latin typeface="Cambria Math"/>
                                          <a:ea typeface="Cambria Math"/>
                                        </a:rPr>
                                        <m:t>𝑟𝑒𝑓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𝛼</m:t>
                          </m:r>
                        </m:sup>
                      </m:sSup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  <m:sub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𝑟𝑒𝑓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B7C8103-9A7D-5D42-AFB5-40BB64D287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569" y="692095"/>
                <a:ext cx="3398879" cy="752707"/>
              </a:xfrm>
              <a:prstGeom prst="rect">
                <a:avLst/>
              </a:prstGeom>
              <a:blipFill>
                <a:blip r:embed="rId3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au 3">
                <a:extLst>
                  <a:ext uri="{FF2B5EF4-FFF2-40B4-BE49-F238E27FC236}">
                    <a16:creationId xmlns:a16="http://schemas.microsoft.com/office/drawing/2014/main" id="{D680F811-5F2D-C043-A8EC-37C4A49769E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41788048"/>
                  </p:ext>
                </p:extLst>
              </p:nvPr>
            </p:nvGraphicFramePr>
            <p:xfrm>
              <a:off x="4230332" y="1444802"/>
              <a:ext cx="7848870" cy="1554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2413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2819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9614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94421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sz="2800" dirty="0"/>
                            <a:t>Terrain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2800" dirty="0"/>
                            <a:t>Rough </a:t>
                          </a:r>
                          <a:r>
                            <a:rPr lang="fr-FR" sz="2800" dirty="0" err="1"/>
                            <a:t>sea</a:t>
                          </a:r>
                          <a:endParaRPr lang="fr-F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2800" dirty="0" err="1"/>
                            <a:t>Grassland</a:t>
                          </a:r>
                          <a:endParaRPr lang="fr-F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2800" dirty="0" err="1"/>
                            <a:t>Suburb</a:t>
                          </a:r>
                          <a:endParaRPr lang="fr-F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2800" dirty="0"/>
                            <a:t>City centre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fr-FR" sz="2800" i="1" smtClean="0">
                                    <a:latin typeface="Cambria Math"/>
                                    <a:ea typeface="Cambria Math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fr-F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800" dirty="0"/>
                            <a:t>0.12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800" dirty="0"/>
                            <a:t>0.16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800" dirty="0"/>
                            <a:t>0.28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800" dirty="0"/>
                            <a:t>0.40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800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fr-FR" sz="2800" b="0" i="1" smtClean="0">
                                      <a:latin typeface="Cambria Math"/>
                                    </a:rPr>
                                    <m:t>𝐺</m:t>
                                  </m:r>
                                </m:sub>
                              </m:sSub>
                            </m:oMath>
                          </a14:m>
                          <a:r>
                            <a:rPr lang="fr-FR" sz="2800" dirty="0"/>
                            <a:t> (m)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800" dirty="0"/>
                            <a:t>250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800" dirty="0"/>
                            <a:t>300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800" dirty="0"/>
                            <a:t>400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800" dirty="0"/>
                            <a:t>500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au 3">
                <a:extLst>
                  <a:ext uri="{FF2B5EF4-FFF2-40B4-BE49-F238E27FC236}">
                    <a16:creationId xmlns:a16="http://schemas.microsoft.com/office/drawing/2014/main" id="{D680F811-5F2D-C043-A8EC-37C4A49769E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41788048"/>
                  </p:ext>
                </p:extLst>
              </p:nvPr>
            </p:nvGraphicFramePr>
            <p:xfrm>
              <a:off x="4230332" y="1444802"/>
              <a:ext cx="7848870" cy="1554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2413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2819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9614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94421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r>
                            <a:rPr lang="fr-FR" sz="2800" dirty="0"/>
                            <a:t>Terrain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2800" dirty="0"/>
                            <a:t>Rough </a:t>
                          </a:r>
                          <a:r>
                            <a:rPr lang="fr-FR" sz="2800" dirty="0" err="1"/>
                            <a:t>sea</a:t>
                          </a:r>
                          <a:endParaRPr lang="fr-F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2800" dirty="0" err="1"/>
                            <a:t>Grassland</a:t>
                          </a:r>
                          <a:endParaRPr lang="fr-F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2800" dirty="0" err="1"/>
                            <a:t>Suburb</a:t>
                          </a:r>
                          <a:endParaRPr lang="fr-F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2800" dirty="0"/>
                            <a:t>City centre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"/>
                          <a:stretch>
                            <a:fillRect l="-1031" t="-109524" r="-539175" b="-12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800" dirty="0"/>
                            <a:t>0.12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800" dirty="0"/>
                            <a:t>0.16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800" dirty="0"/>
                            <a:t>0.28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800" dirty="0"/>
                            <a:t>0.40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"/>
                          <a:stretch>
                            <a:fillRect l="-1031" t="-214634" r="-539175" b="-292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800" dirty="0"/>
                            <a:t>250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800" dirty="0"/>
                            <a:t>300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800" dirty="0"/>
                            <a:t>400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800" dirty="0"/>
                            <a:t>500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Picture 5">
            <a:extLst>
              <a:ext uri="{FF2B5EF4-FFF2-40B4-BE49-F238E27FC236}">
                <a16:creationId xmlns:a16="http://schemas.microsoft.com/office/drawing/2014/main" id="{F9CA0115-B71B-8248-A95A-3F0CFB19B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436" y="4001204"/>
            <a:ext cx="5262765" cy="2682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E3E3A60-D398-6E47-8E01-0E140D246159}"/>
                  </a:ext>
                </a:extLst>
              </p:cNvPr>
              <p:cNvSpPr/>
              <p:nvPr/>
            </p:nvSpPr>
            <p:spPr>
              <a:xfrm>
                <a:off x="1028669" y="2222042"/>
                <a:ext cx="1088503" cy="6100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𝐷</m:t>
                          </m:r>
                        </m:num>
                        <m:den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𝜈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E3E3A60-D398-6E47-8E01-0E140D2461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669" y="2222042"/>
                <a:ext cx="1088503" cy="6100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041760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179</Words>
  <Application>Microsoft Office PowerPoint</Application>
  <PresentationFormat>Grand écran</PresentationFormat>
  <Paragraphs>57</Paragraphs>
  <Slides>10</Slides>
  <Notes>0</Notes>
  <HiddenSlides>3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Thème Office</vt:lpstr>
      <vt:lpstr>Etude d’un pylône de communication GSM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Didier LEMOSSE - LMN - INSA Rouen Normandie</dc:creator>
  <cp:lastModifiedBy>Didier Lemosse</cp:lastModifiedBy>
  <cp:revision>8</cp:revision>
  <dcterms:created xsi:type="dcterms:W3CDTF">2023-05-04T06:17:54Z</dcterms:created>
  <dcterms:modified xsi:type="dcterms:W3CDTF">2025-02-25T10:27:09Z</dcterms:modified>
</cp:coreProperties>
</file>